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9" r:id="rId2"/>
  </p:sldMasterIdLst>
  <p:notesMasterIdLst>
    <p:notesMasterId r:id="rId15"/>
  </p:notesMasterIdLst>
  <p:sldIdLst>
    <p:sldId id="287" r:id="rId3"/>
    <p:sldId id="306" r:id="rId4"/>
    <p:sldId id="307" r:id="rId5"/>
    <p:sldId id="308" r:id="rId6"/>
    <p:sldId id="309" r:id="rId7"/>
    <p:sldId id="310" r:id="rId8"/>
    <p:sldId id="316" r:id="rId9"/>
    <p:sldId id="311" r:id="rId10"/>
    <p:sldId id="312" r:id="rId11"/>
    <p:sldId id="317" r:id="rId12"/>
    <p:sldId id="319" r:id="rId13"/>
    <p:sldId id="318" r:id="rId14"/>
  </p:sldIdLst>
  <p:sldSz cx="12192000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na" initials="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3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6" autoAdjust="0"/>
    <p:restoredTop sz="94660"/>
  </p:normalViewPr>
  <p:slideViewPr>
    <p:cSldViewPr snapToGrid="0">
      <p:cViewPr varScale="1">
        <p:scale>
          <a:sx n="72" d="100"/>
          <a:sy n="72" d="100"/>
        </p:scale>
        <p:origin x="81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D3C0-833C-4C7E-A5D0-B137BB4BF348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E364B-8DF4-43C9-831A-AA318CB39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30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CBA90BB-3DAB-47F8-972D-943B316FCE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F4B0C8-0A68-4B25-939E-CCDBC74AC65C}" type="slidenum">
              <a:rPr lang="pt-BR" altLang="pt-BR" smtClean="0">
                <a:latin typeface="Times New Roman" panose="02020603050405020304" pitchFamily="18" charset="0"/>
              </a:rPr>
              <a:pPr/>
              <a:t>1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B317FE55-CE28-4A27-B2FD-0B66CA174A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738188"/>
            <a:ext cx="6475413" cy="3643312"/>
          </a:xfrm>
          <a:ln w="12700" cap="flat">
            <a:solidFill>
              <a:schemeClr val="tx1"/>
            </a:solidFill>
          </a:ln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45D157F3-6E7D-4CD3-B548-22C5470C8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8" tIns="46034" rIns="92068" bIns="46034"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99EE0F9-06ED-44D8-8821-E73E9159289D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E5890EB-2017-47B0-8296-0A87CACDDBD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361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3BD18AE-DF8A-4A71-BA9A-92967560B51E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56F94B0-796F-4325-8E23-060E3E07691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1" y="457201"/>
            <a:ext cx="2741084" cy="540861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457201"/>
            <a:ext cx="8026400" cy="540861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970F3BF-9F9C-459A-932E-782129BF1B9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8242EA8-DFD0-4234-A195-5C383FD6FA0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6532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38">
            <a:extLst>
              <a:ext uri="{FF2B5EF4-FFF2-40B4-BE49-F238E27FC236}">
                <a16:creationId xmlns:a16="http://schemas.microsoft.com/office/drawing/2014/main" id="{C547AC87-C560-43E5-A394-281E693A936C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83418F0D-3769-4377-8484-82DE527C0E1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0B2B0-71B9-4BB6-97CD-9233BB6289F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49181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8">
            <a:extLst>
              <a:ext uri="{FF2B5EF4-FFF2-40B4-BE49-F238E27FC236}">
                <a16:creationId xmlns:a16="http://schemas.microsoft.com/office/drawing/2014/main" id="{76245E2A-17FD-4727-AB0A-29237CB82AF6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432E141C-94B0-45B0-879E-BBCC44806AE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204F1-B3DA-431F-A189-6E4E87F266E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84284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Rectangle 38">
            <a:extLst>
              <a:ext uri="{FF2B5EF4-FFF2-40B4-BE49-F238E27FC236}">
                <a16:creationId xmlns:a16="http://schemas.microsoft.com/office/drawing/2014/main" id="{725FFA5A-EB28-4C59-9D68-640D19D1CF2E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7FE553FD-55AF-4EFD-8C07-88CE855F1D2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3E5B1-DEAB-499F-8726-C7B6C1A3F66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07612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1" y="1981201"/>
            <a:ext cx="5382684" cy="38846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384800" cy="38846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38">
            <a:extLst>
              <a:ext uri="{FF2B5EF4-FFF2-40B4-BE49-F238E27FC236}">
                <a16:creationId xmlns:a16="http://schemas.microsoft.com/office/drawing/2014/main" id="{8C8ADA70-026C-49C6-8D3B-E9A1FF02D97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5780B90C-1250-43F8-90B3-6447DB3D61B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A404A-C7A0-44BF-B276-ADC79E0010D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53116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38">
            <a:extLst>
              <a:ext uri="{FF2B5EF4-FFF2-40B4-BE49-F238E27FC236}">
                <a16:creationId xmlns:a16="http://schemas.microsoft.com/office/drawing/2014/main" id="{F009DF40-18AC-4733-AE64-EF37533C639A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8" name="Rectangle 39">
            <a:extLst>
              <a:ext uri="{FF2B5EF4-FFF2-40B4-BE49-F238E27FC236}">
                <a16:creationId xmlns:a16="http://schemas.microsoft.com/office/drawing/2014/main" id="{3918FEE3-1DED-4DCD-8321-C3056F39AAD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3D176-E5AB-45EE-8D20-804C938764D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75478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38">
            <a:extLst>
              <a:ext uri="{FF2B5EF4-FFF2-40B4-BE49-F238E27FC236}">
                <a16:creationId xmlns:a16="http://schemas.microsoft.com/office/drawing/2014/main" id="{3C27A648-CA89-4426-92B7-D6E26B2E02C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F226E588-B261-4E5B-AC2C-DAC4EAFAE48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46E98-A994-4032-A8EE-BDCA71860C3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2934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8">
            <a:extLst>
              <a:ext uri="{FF2B5EF4-FFF2-40B4-BE49-F238E27FC236}">
                <a16:creationId xmlns:a16="http://schemas.microsoft.com/office/drawing/2014/main" id="{A61B3A30-C304-4E65-8D9B-9694B127D405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3" name="Rectangle 39">
            <a:extLst>
              <a:ext uri="{FF2B5EF4-FFF2-40B4-BE49-F238E27FC236}">
                <a16:creationId xmlns:a16="http://schemas.microsoft.com/office/drawing/2014/main" id="{CB1037A2-EFC0-4B35-9C40-78A966B6884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74EF4-8048-49FD-98E6-74D73213074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2101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38">
            <a:extLst>
              <a:ext uri="{FF2B5EF4-FFF2-40B4-BE49-F238E27FC236}">
                <a16:creationId xmlns:a16="http://schemas.microsoft.com/office/drawing/2014/main" id="{38A4AACC-0112-4A0C-BEC6-3BF497DBE62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6B0A1DDB-C15F-4A4B-8EAF-AC8D7BE1A40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487DF-B2D1-4AE9-A93C-EFEC79A365E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713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F8CAB2B-F620-48F5-91E5-32EAC98DC51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8329451-D738-4ADF-B73A-997B65D50A0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8779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38">
            <a:extLst>
              <a:ext uri="{FF2B5EF4-FFF2-40B4-BE49-F238E27FC236}">
                <a16:creationId xmlns:a16="http://schemas.microsoft.com/office/drawing/2014/main" id="{9F54A026-91B5-4B3E-AA9A-2DF902E0D338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DA265AE0-523E-4656-B916-2D35FEAA66B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42594-E714-4159-8793-C28823047E7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42896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8">
            <a:extLst>
              <a:ext uri="{FF2B5EF4-FFF2-40B4-BE49-F238E27FC236}">
                <a16:creationId xmlns:a16="http://schemas.microsoft.com/office/drawing/2014/main" id="{CAE5004F-287E-4D8A-89CE-008C7C109B37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A5970F3C-C124-464C-AB93-407F8298395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AA7B9-B16D-44E5-A097-F3C372151E3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11506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1" y="457201"/>
            <a:ext cx="2741084" cy="540861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457201"/>
            <a:ext cx="8026400" cy="540861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8">
            <a:extLst>
              <a:ext uri="{FF2B5EF4-FFF2-40B4-BE49-F238E27FC236}">
                <a16:creationId xmlns:a16="http://schemas.microsoft.com/office/drawing/2014/main" id="{C6240088-B352-4D8E-A681-FD56B1DB804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8A06E6BB-C3D1-4C49-8504-922FD2766A7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C91A7-5CE8-424D-8E48-624D2B7B8A8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3347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EF93326-6B9E-4E7D-B423-2315526E4F96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3CB6662-7F65-4B22-842D-F95DCD73887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39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1" y="1981201"/>
            <a:ext cx="5382684" cy="38846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384800" cy="38846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7FAF775-087B-42A6-965C-C5C45F0E44C6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E6F2E02-4257-4816-8110-348CE5293D7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34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27A83E21-5088-4279-BF91-4647E859D12F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9CB3D48-E630-459C-B518-3E91A9FA638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41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1480D89-3EF4-4F1A-AB5B-A954057E0C0B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5CA3F1F-A50E-4CB9-B6D7-EEE4608D08A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96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60581B-485D-46AD-83C6-AADD71A1CD7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71E422-15D3-4D55-9289-5413F4011F5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82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8F2109D-D8AA-4F5D-98A0-2C278D288ECD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FE8ADF0-1EF2-4183-84C7-6065AA9C9FB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638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A741F875-B4E1-4EF1-B1A3-08D6CC4190A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2700FF6-3E9F-479D-A363-720A5D314CD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694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63ACF254-E84F-45BC-97C8-D62109EF1D7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8684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endParaRPr lang="pt-BR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BADF319D-FB45-4EA1-97F3-99EB694CC90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8401"/>
            <a:ext cx="2842684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 Black" panose="020B0A04020102020204" pitchFamily="34" charset="0"/>
                <a:cs typeface="Segoe UI" panose="020B0502040204020203" pitchFamily="34" charset="0"/>
              </a:defRPr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  <p:grpSp>
        <p:nvGrpSpPr>
          <p:cNvPr id="1028" name="Group 3">
            <a:extLst>
              <a:ext uri="{FF2B5EF4-FFF2-40B4-BE49-F238E27FC236}">
                <a16:creationId xmlns:a16="http://schemas.microsoft.com/office/drawing/2014/main" id="{787A2156-1D26-4450-898F-1FF4D74FC5F1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9884" cy="544513"/>
            <a:chOff x="0" y="0"/>
            <a:chExt cx="5759" cy="343"/>
          </a:xfrm>
        </p:grpSpPr>
        <p:sp>
          <p:nvSpPr>
            <p:cNvPr id="1037" name="Rectangle 4">
              <a:extLst>
                <a:ext uri="{FF2B5EF4-FFF2-40B4-BE49-F238E27FC236}">
                  <a16:creationId xmlns:a16="http://schemas.microsoft.com/office/drawing/2014/main" id="{62C52EAF-A022-4CB8-8F48-3664C25EA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79" cy="33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100000">
                  <a:srgbClr val="0000CC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 sz="1800"/>
            </a:p>
          </p:txBody>
        </p:sp>
        <p:sp>
          <p:nvSpPr>
            <p:cNvPr id="1038" name="Rectangle 5">
              <a:extLst>
                <a:ext uri="{FF2B5EF4-FFF2-40B4-BE49-F238E27FC236}">
                  <a16:creationId xmlns:a16="http://schemas.microsoft.com/office/drawing/2014/main" id="{737D15ED-A3C7-4FB7-AA29-A0C5E9675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499" cy="172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100000">
                  <a:srgbClr val="0066FF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 sz="1800"/>
            </a:p>
          </p:txBody>
        </p:sp>
        <p:sp>
          <p:nvSpPr>
            <p:cNvPr id="1039" name="Rectangle 6">
              <a:extLst>
                <a:ext uri="{FF2B5EF4-FFF2-40B4-BE49-F238E27FC236}">
                  <a16:creationId xmlns:a16="http://schemas.microsoft.com/office/drawing/2014/main" id="{89431FB7-546B-4E50-B9BD-6FF933DD60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6" cy="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 sz="1800"/>
            </a:p>
          </p:txBody>
        </p:sp>
        <p:sp>
          <p:nvSpPr>
            <p:cNvPr id="1040" name="Rectangle 7">
              <a:extLst>
                <a:ext uri="{FF2B5EF4-FFF2-40B4-BE49-F238E27FC236}">
                  <a16:creationId xmlns:a16="http://schemas.microsoft.com/office/drawing/2014/main" id="{C8D9F836-1581-4A7E-9062-73C7878DE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7" cy="86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 sz="1800"/>
            </a:p>
          </p:txBody>
        </p:sp>
        <p:sp>
          <p:nvSpPr>
            <p:cNvPr id="1041" name="Rectangle 8">
              <a:extLst>
                <a:ext uri="{FF2B5EF4-FFF2-40B4-BE49-F238E27FC236}">
                  <a16:creationId xmlns:a16="http://schemas.microsoft.com/office/drawing/2014/main" id="{E6CFE13D-14A0-42AF-A79D-8BAED2DDC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7" cy="88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 sz="1800"/>
            </a:p>
          </p:txBody>
        </p:sp>
        <p:sp>
          <p:nvSpPr>
            <p:cNvPr id="1042" name="Rectangle 9">
              <a:extLst>
                <a:ext uri="{FF2B5EF4-FFF2-40B4-BE49-F238E27FC236}">
                  <a16:creationId xmlns:a16="http://schemas.microsoft.com/office/drawing/2014/main" id="{036B5E5B-2FC2-4102-AC20-1A258E837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5" cy="86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 sz="1800"/>
            </a:p>
          </p:txBody>
        </p:sp>
        <p:sp>
          <p:nvSpPr>
            <p:cNvPr id="1043" name="Rectangle 10">
              <a:extLst>
                <a:ext uri="{FF2B5EF4-FFF2-40B4-BE49-F238E27FC236}">
                  <a16:creationId xmlns:a16="http://schemas.microsoft.com/office/drawing/2014/main" id="{D58FBAEA-4AE8-4242-BC4F-006347999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8" cy="86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 sz="1800"/>
            </a:p>
          </p:txBody>
        </p:sp>
        <p:sp>
          <p:nvSpPr>
            <p:cNvPr id="1044" name="Rectangle 11">
              <a:extLst>
                <a:ext uri="{FF2B5EF4-FFF2-40B4-BE49-F238E27FC236}">
                  <a16:creationId xmlns:a16="http://schemas.microsoft.com/office/drawing/2014/main" id="{B075B4D9-6C73-4DDE-8F90-7FC1DDE10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6" cy="86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 sz="1800"/>
            </a:p>
          </p:txBody>
        </p:sp>
        <p:sp>
          <p:nvSpPr>
            <p:cNvPr id="1045" name="Rectangle 12">
              <a:extLst>
                <a:ext uri="{FF2B5EF4-FFF2-40B4-BE49-F238E27FC236}">
                  <a16:creationId xmlns:a16="http://schemas.microsoft.com/office/drawing/2014/main" id="{D09B1D64-0904-4CE5-94CE-BE662D56B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5" cy="85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 sz="1800"/>
            </a:p>
          </p:txBody>
        </p:sp>
      </p:grpSp>
      <p:sp>
        <p:nvSpPr>
          <p:cNvPr id="1029" name="Rectangle 13">
            <a:extLst>
              <a:ext uri="{FF2B5EF4-FFF2-40B4-BE49-F238E27FC236}">
                <a16:creationId xmlns:a16="http://schemas.microsoft.com/office/drawing/2014/main" id="{6845AA90-8CD8-46A7-878B-D1B3BC141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457201"/>
            <a:ext cx="10970684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030" name="Rectangle 14">
            <a:extLst>
              <a:ext uri="{FF2B5EF4-FFF2-40B4-BE49-F238E27FC236}">
                <a16:creationId xmlns:a16="http://schemas.microsoft.com/office/drawing/2014/main" id="{3F00456D-7488-44A8-9119-C157C33707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981201"/>
            <a:ext cx="10970684" cy="388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2.º nível da estrutura de tópicos</a:t>
            </a:r>
          </a:p>
          <a:p>
            <a:pPr lvl="2"/>
            <a:r>
              <a:rPr lang="en-GB" altLang="pt-BR"/>
              <a:t>3.º nível da estrutura de tópicos</a:t>
            </a:r>
          </a:p>
          <a:p>
            <a:pPr lvl="3"/>
            <a:r>
              <a:rPr lang="en-GB" altLang="pt-BR"/>
              <a:t>4.º nível da estrutura de tópicos</a:t>
            </a:r>
          </a:p>
          <a:p>
            <a:pPr lvl="4"/>
            <a:r>
              <a:rPr lang="en-GB" altLang="pt-BR"/>
              <a:t>5.º nível da estrutura de tópicos</a:t>
            </a:r>
          </a:p>
          <a:p>
            <a:pPr lvl="4"/>
            <a:r>
              <a:rPr lang="en-GB" altLang="pt-BR"/>
              <a:t>6.º nível da estrutura de tópicos</a:t>
            </a:r>
          </a:p>
          <a:p>
            <a:pPr lvl="4"/>
            <a:r>
              <a:rPr lang="en-GB" altLang="pt-BR"/>
              <a:t>7.º nível da estrutura de tópicos</a:t>
            </a:r>
          </a:p>
        </p:txBody>
      </p:sp>
      <p:sp>
        <p:nvSpPr>
          <p:cNvPr id="1031" name="Text Box 15">
            <a:extLst>
              <a:ext uri="{FF2B5EF4-FFF2-40B4-BE49-F238E27FC236}">
                <a16:creationId xmlns:a16="http://schemas.microsoft.com/office/drawing/2014/main" id="{0C645668-D7B2-4E9A-AAF9-450515A37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1800"/>
          </a:p>
        </p:txBody>
      </p:sp>
      <p:grpSp>
        <p:nvGrpSpPr>
          <p:cNvPr id="1032" name="Group 16">
            <a:extLst>
              <a:ext uri="{FF2B5EF4-FFF2-40B4-BE49-F238E27FC236}">
                <a16:creationId xmlns:a16="http://schemas.microsoft.com/office/drawing/2014/main" id="{AB219B46-C705-402C-8132-740925CBB68F}"/>
              </a:ext>
            </a:extLst>
          </p:cNvPr>
          <p:cNvGrpSpPr>
            <a:grpSpLocks/>
          </p:cNvGrpSpPr>
          <p:nvPr/>
        </p:nvGrpSpPr>
        <p:grpSpPr bwMode="auto">
          <a:xfrm>
            <a:off x="3024718" y="2636838"/>
            <a:ext cx="6498167" cy="2220912"/>
            <a:chOff x="1429" y="1661"/>
            <a:chExt cx="3070" cy="1399"/>
          </a:xfrm>
        </p:grpSpPr>
        <p:sp>
          <p:nvSpPr>
            <p:cNvPr id="1033" name="Freeform 17">
              <a:extLst>
                <a:ext uri="{FF2B5EF4-FFF2-40B4-BE49-F238E27FC236}">
                  <a16:creationId xmlns:a16="http://schemas.microsoft.com/office/drawing/2014/main" id="{E7ADBFEF-F75D-4054-81E1-BA0FC4572D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1661"/>
              <a:ext cx="1395" cy="699"/>
            </a:xfrm>
            <a:custGeom>
              <a:avLst/>
              <a:gdLst>
                <a:gd name="T0" fmla="*/ 0 w 960"/>
                <a:gd name="T1" fmla="*/ 0 h 480"/>
                <a:gd name="T2" fmla="*/ 9036 w 960"/>
                <a:gd name="T3" fmla="*/ 0 h 480"/>
                <a:gd name="T4" fmla="*/ 4519 w 960"/>
                <a:gd name="T5" fmla="*/ 4577 h 480"/>
                <a:gd name="T6" fmla="*/ 0 w 960"/>
                <a:gd name="T7" fmla="*/ 0 h 4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960" y="0"/>
                  </a:lnTo>
                  <a:lnTo>
                    <a:pt x="48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1800"/>
            </a:p>
          </p:txBody>
        </p:sp>
        <p:sp>
          <p:nvSpPr>
            <p:cNvPr id="1034" name="Freeform 18">
              <a:extLst>
                <a:ext uri="{FF2B5EF4-FFF2-40B4-BE49-F238E27FC236}">
                  <a16:creationId xmlns:a16="http://schemas.microsoft.com/office/drawing/2014/main" id="{2FAA8852-FBB8-48D2-8B5E-A82F7948DD5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267" y="2361"/>
              <a:ext cx="1395" cy="699"/>
            </a:xfrm>
            <a:custGeom>
              <a:avLst/>
              <a:gdLst>
                <a:gd name="T0" fmla="*/ 0 w 960"/>
                <a:gd name="T1" fmla="*/ 0 h 480"/>
                <a:gd name="T2" fmla="*/ 9036 w 960"/>
                <a:gd name="T3" fmla="*/ 0 h 480"/>
                <a:gd name="T4" fmla="*/ 4519 w 960"/>
                <a:gd name="T5" fmla="*/ 4577 h 480"/>
                <a:gd name="T6" fmla="*/ 0 w 960"/>
                <a:gd name="T7" fmla="*/ 0 h 4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960" y="0"/>
                  </a:lnTo>
                  <a:lnTo>
                    <a:pt x="48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1800"/>
            </a:p>
          </p:txBody>
        </p:sp>
        <p:sp>
          <p:nvSpPr>
            <p:cNvPr id="1035" name="Freeform 19">
              <a:extLst>
                <a:ext uri="{FF2B5EF4-FFF2-40B4-BE49-F238E27FC236}">
                  <a16:creationId xmlns:a16="http://schemas.microsoft.com/office/drawing/2014/main" id="{EABDA657-E94A-422B-98D0-A653A347C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1661"/>
              <a:ext cx="1186" cy="1399"/>
            </a:xfrm>
            <a:custGeom>
              <a:avLst/>
              <a:gdLst>
                <a:gd name="T0" fmla="*/ 0 w 720"/>
                <a:gd name="T1" fmla="*/ 87790 h 864"/>
                <a:gd name="T2" fmla="*/ 153554 w 720"/>
                <a:gd name="T3" fmla="*/ 0 h 864"/>
                <a:gd name="T4" fmla="*/ 255675 w 720"/>
                <a:gd name="T5" fmla="*/ 58614 h 864"/>
                <a:gd name="T6" fmla="*/ 204970 w 720"/>
                <a:gd name="T7" fmla="*/ 87790 h 864"/>
                <a:gd name="T8" fmla="*/ 255675 w 720"/>
                <a:gd name="T9" fmla="*/ 117205 h 864"/>
                <a:gd name="T10" fmla="*/ 153554 w 720"/>
                <a:gd name="T11" fmla="*/ 175855 h 864"/>
                <a:gd name="T12" fmla="*/ 0 w 720"/>
                <a:gd name="T13" fmla="*/ 87790 h 8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0" h="864">
                  <a:moveTo>
                    <a:pt x="0" y="432"/>
                  </a:moveTo>
                  <a:lnTo>
                    <a:pt x="432" y="0"/>
                  </a:lnTo>
                  <a:lnTo>
                    <a:pt x="720" y="288"/>
                  </a:lnTo>
                  <a:lnTo>
                    <a:pt x="576" y="432"/>
                  </a:lnTo>
                  <a:lnTo>
                    <a:pt x="720" y="576"/>
                  </a:lnTo>
                  <a:lnTo>
                    <a:pt x="432" y="86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1800"/>
            </a:p>
          </p:txBody>
        </p:sp>
        <p:sp>
          <p:nvSpPr>
            <p:cNvPr id="1036" name="Freeform 20">
              <a:extLst>
                <a:ext uri="{FF2B5EF4-FFF2-40B4-BE49-F238E27FC236}">
                  <a16:creationId xmlns:a16="http://schemas.microsoft.com/office/drawing/2014/main" id="{155DBEFE-3AD5-45E6-9C53-F78E8852846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313" y="1661"/>
              <a:ext cx="1186" cy="1399"/>
            </a:xfrm>
            <a:custGeom>
              <a:avLst/>
              <a:gdLst>
                <a:gd name="T0" fmla="*/ 0 w 720"/>
                <a:gd name="T1" fmla="*/ 87790 h 864"/>
                <a:gd name="T2" fmla="*/ 153554 w 720"/>
                <a:gd name="T3" fmla="*/ 0 h 864"/>
                <a:gd name="T4" fmla="*/ 255675 w 720"/>
                <a:gd name="T5" fmla="*/ 58614 h 864"/>
                <a:gd name="T6" fmla="*/ 204970 w 720"/>
                <a:gd name="T7" fmla="*/ 87790 h 864"/>
                <a:gd name="T8" fmla="*/ 255675 w 720"/>
                <a:gd name="T9" fmla="*/ 117205 h 864"/>
                <a:gd name="T10" fmla="*/ 153554 w 720"/>
                <a:gd name="T11" fmla="*/ 175855 h 864"/>
                <a:gd name="T12" fmla="*/ 0 w 720"/>
                <a:gd name="T13" fmla="*/ 87790 h 8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0" h="864">
                  <a:moveTo>
                    <a:pt x="0" y="432"/>
                  </a:moveTo>
                  <a:lnTo>
                    <a:pt x="432" y="0"/>
                  </a:lnTo>
                  <a:lnTo>
                    <a:pt x="720" y="288"/>
                  </a:lnTo>
                  <a:lnTo>
                    <a:pt x="576" y="432"/>
                  </a:lnTo>
                  <a:lnTo>
                    <a:pt x="720" y="576"/>
                  </a:lnTo>
                  <a:lnTo>
                    <a:pt x="432" y="86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1800"/>
            </a:p>
          </p:txBody>
        </p:sp>
      </p:grpSp>
    </p:spTree>
    <p:extLst>
      <p:ext uri="{BB962C8B-B14F-4D97-AF65-F5344CB8AC3E}">
        <p14:creationId xmlns:p14="http://schemas.microsoft.com/office/powerpoint/2010/main" val="10227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>
            <a:extLst>
              <a:ext uri="{FF2B5EF4-FFF2-40B4-BE49-F238E27FC236}">
                <a16:creationId xmlns:a16="http://schemas.microsoft.com/office/drawing/2014/main" id="{6D90382C-E518-46CF-B322-277ADE1D5638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9884" cy="544513"/>
            <a:chOff x="0" y="0"/>
            <a:chExt cx="5759" cy="343"/>
          </a:xfrm>
        </p:grpSpPr>
        <p:sp>
          <p:nvSpPr>
            <p:cNvPr id="2080" name="Rectangle 2">
              <a:extLst>
                <a:ext uri="{FF2B5EF4-FFF2-40B4-BE49-F238E27FC236}">
                  <a16:creationId xmlns:a16="http://schemas.microsoft.com/office/drawing/2014/main" id="{2CCA5C10-FA84-43D8-A7E0-258F340C00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79" cy="33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100000">
                  <a:srgbClr val="0000CC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/>
            </a:p>
          </p:txBody>
        </p:sp>
        <p:sp>
          <p:nvSpPr>
            <p:cNvPr id="2081" name="Rectangle 3">
              <a:extLst>
                <a:ext uri="{FF2B5EF4-FFF2-40B4-BE49-F238E27FC236}">
                  <a16:creationId xmlns:a16="http://schemas.microsoft.com/office/drawing/2014/main" id="{4C71F98F-8DB0-4F22-8330-7BF44E616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499" cy="172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100000">
                  <a:srgbClr val="0066FF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/>
            </a:p>
          </p:txBody>
        </p:sp>
        <p:sp>
          <p:nvSpPr>
            <p:cNvPr id="2082" name="Rectangle 4">
              <a:extLst>
                <a:ext uri="{FF2B5EF4-FFF2-40B4-BE49-F238E27FC236}">
                  <a16:creationId xmlns:a16="http://schemas.microsoft.com/office/drawing/2014/main" id="{5057D90F-06E4-47F9-8CD8-39871A5C8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6" cy="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/>
            </a:p>
          </p:txBody>
        </p:sp>
        <p:sp>
          <p:nvSpPr>
            <p:cNvPr id="2083" name="Rectangle 5">
              <a:extLst>
                <a:ext uri="{FF2B5EF4-FFF2-40B4-BE49-F238E27FC236}">
                  <a16:creationId xmlns:a16="http://schemas.microsoft.com/office/drawing/2014/main" id="{0103277A-3590-47BE-80A2-9A74A95A7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7" cy="86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/>
            </a:p>
          </p:txBody>
        </p:sp>
        <p:sp>
          <p:nvSpPr>
            <p:cNvPr id="2084" name="Rectangle 6">
              <a:extLst>
                <a:ext uri="{FF2B5EF4-FFF2-40B4-BE49-F238E27FC236}">
                  <a16:creationId xmlns:a16="http://schemas.microsoft.com/office/drawing/2014/main" id="{B281A1AC-081F-4057-BD6A-0832F71A0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7" cy="88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/>
            </a:p>
          </p:txBody>
        </p:sp>
        <p:sp>
          <p:nvSpPr>
            <p:cNvPr id="2085" name="Rectangle 7">
              <a:extLst>
                <a:ext uri="{FF2B5EF4-FFF2-40B4-BE49-F238E27FC236}">
                  <a16:creationId xmlns:a16="http://schemas.microsoft.com/office/drawing/2014/main" id="{428FCDE4-AED7-4C81-8629-C6544B052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5" cy="86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/>
            </a:p>
          </p:txBody>
        </p:sp>
        <p:sp>
          <p:nvSpPr>
            <p:cNvPr id="2" name="Rectangle 8">
              <a:extLst>
                <a:ext uri="{FF2B5EF4-FFF2-40B4-BE49-F238E27FC236}">
                  <a16:creationId xmlns:a16="http://schemas.microsoft.com/office/drawing/2014/main" id="{9F7C1E7B-F878-49A1-9753-B3CF30991B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8" cy="86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/>
            </a:p>
          </p:txBody>
        </p:sp>
        <p:sp>
          <p:nvSpPr>
            <p:cNvPr id="3" name="Rectangle 9">
              <a:extLst>
                <a:ext uri="{FF2B5EF4-FFF2-40B4-BE49-F238E27FC236}">
                  <a16:creationId xmlns:a16="http://schemas.microsoft.com/office/drawing/2014/main" id="{B1C87BA3-A3DA-4C8D-B143-8764067DF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6" cy="86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/>
            </a:p>
          </p:txBody>
        </p:sp>
        <p:sp>
          <p:nvSpPr>
            <p:cNvPr id="2088" name="Rectangle 10">
              <a:extLst>
                <a:ext uri="{FF2B5EF4-FFF2-40B4-BE49-F238E27FC236}">
                  <a16:creationId xmlns:a16="http://schemas.microsoft.com/office/drawing/2014/main" id="{7FDFCBDD-2412-41F6-8BF6-32DD1E57E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5" cy="85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/>
            </a:p>
          </p:txBody>
        </p:sp>
      </p:grpSp>
      <p:grpSp>
        <p:nvGrpSpPr>
          <p:cNvPr id="2051" name="Group 11">
            <a:extLst>
              <a:ext uri="{FF2B5EF4-FFF2-40B4-BE49-F238E27FC236}">
                <a16:creationId xmlns:a16="http://schemas.microsoft.com/office/drawing/2014/main" id="{B6323415-EFC7-45BD-A5CF-7A4C8D80C0E5}"/>
              </a:ext>
            </a:extLst>
          </p:cNvPr>
          <p:cNvGrpSpPr>
            <a:grpSpLocks/>
          </p:cNvGrpSpPr>
          <p:nvPr/>
        </p:nvGrpSpPr>
        <p:grpSpPr bwMode="auto">
          <a:xfrm>
            <a:off x="3024718" y="2636838"/>
            <a:ext cx="6498167" cy="2220912"/>
            <a:chOff x="1429" y="1661"/>
            <a:chExt cx="3070" cy="1399"/>
          </a:xfrm>
        </p:grpSpPr>
        <p:sp>
          <p:nvSpPr>
            <p:cNvPr id="2076" name="Freeform 12">
              <a:extLst>
                <a:ext uri="{FF2B5EF4-FFF2-40B4-BE49-F238E27FC236}">
                  <a16:creationId xmlns:a16="http://schemas.microsoft.com/office/drawing/2014/main" id="{5A4ACF02-3D8A-495E-B850-01827AFFB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1661"/>
              <a:ext cx="1395" cy="699"/>
            </a:xfrm>
            <a:custGeom>
              <a:avLst/>
              <a:gdLst>
                <a:gd name="T0" fmla="*/ 0 w 960"/>
                <a:gd name="T1" fmla="*/ 0 h 480"/>
                <a:gd name="T2" fmla="*/ 9036 w 960"/>
                <a:gd name="T3" fmla="*/ 0 h 480"/>
                <a:gd name="T4" fmla="*/ 4519 w 960"/>
                <a:gd name="T5" fmla="*/ 4577 h 480"/>
                <a:gd name="T6" fmla="*/ 0 w 960"/>
                <a:gd name="T7" fmla="*/ 0 h 4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960" y="0"/>
                  </a:lnTo>
                  <a:lnTo>
                    <a:pt x="48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77" name="Freeform 13">
              <a:extLst>
                <a:ext uri="{FF2B5EF4-FFF2-40B4-BE49-F238E27FC236}">
                  <a16:creationId xmlns:a16="http://schemas.microsoft.com/office/drawing/2014/main" id="{D78DEECC-4AAB-4AE3-8B5B-B3DBFFF95EA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267" y="2361"/>
              <a:ext cx="1395" cy="699"/>
            </a:xfrm>
            <a:custGeom>
              <a:avLst/>
              <a:gdLst>
                <a:gd name="T0" fmla="*/ 0 w 960"/>
                <a:gd name="T1" fmla="*/ 0 h 480"/>
                <a:gd name="T2" fmla="*/ 9036 w 960"/>
                <a:gd name="T3" fmla="*/ 0 h 480"/>
                <a:gd name="T4" fmla="*/ 4519 w 960"/>
                <a:gd name="T5" fmla="*/ 4577 h 480"/>
                <a:gd name="T6" fmla="*/ 0 w 960"/>
                <a:gd name="T7" fmla="*/ 0 h 4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960" y="0"/>
                  </a:lnTo>
                  <a:lnTo>
                    <a:pt x="48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78" name="Freeform 14">
              <a:extLst>
                <a:ext uri="{FF2B5EF4-FFF2-40B4-BE49-F238E27FC236}">
                  <a16:creationId xmlns:a16="http://schemas.microsoft.com/office/drawing/2014/main" id="{14BE3839-D3A2-42D2-A1F6-B9F6E7E07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1661"/>
              <a:ext cx="1186" cy="1399"/>
            </a:xfrm>
            <a:custGeom>
              <a:avLst/>
              <a:gdLst>
                <a:gd name="T0" fmla="*/ 0 w 720"/>
                <a:gd name="T1" fmla="*/ 87790 h 864"/>
                <a:gd name="T2" fmla="*/ 153554 w 720"/>
                <a:gd name="T3" fmla="*/ 0 h 864"/>
                <a:gd name="T4" fmla="*/ 255675 w 720"/>
                <a:gd name="T5" fmla="*/ 58614 h 864"/>
                <a:gd name="T6" fmla="*/ 204970 w 720"/>
                <a:gd name="T7" fmla="*/ 87790 h 864"/>
                <a:gd name="T8" fmla="*/ 255675 w 720"/>
                <a:gd name="T9" fmla="*/ 117205 h 864"/>
                <a:gd name="T10" fmla="*/ 153554 w 720"/>
                <a:gd name="T11" fmla="*/ 175855 h 864"/>
                <a:gd name="T12" fmla="*/ 0 w 720"/>
                <a:gd name="T13" fmla="*/ 87790 h 8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0" h="864">
                  <a:moveTo>
                    <a:pt x="0" y="432"/>
                  </a:moveTo>
                  <a:lnTo>
                    <a:pt x="432" y="0"/>
                  </a:lnTo>
                  <a:lnTo>
                    <a:pt x="720" y="288"/>
                  </a:lnTo>
                  <a:lnTo>
                    <a:pt x="576" y="432"/>
                  </a:lnTo>
                  <a:lnTo>
                    <a:pt x="720" y="576"/>
                  </a:lnTo>
                  <a:lnTo>
                    <a:pt x="432" y="86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79" name="Freeform 15">
              <a:extLst>
                <a:ext uri="{FF2B5EF4-FFF2-40B4-BE49-F238E27FC236}">
                  <a16:creationId xmlns:a16="http://schemas.microsoft.com/office/drawing/2014/main" id="{57DFD4DB-56CA-44E4-B2C4-2A7A670C2CF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313" y="1661"/>
              <a:ext cx="1186" cy="1399"/>
            </a:xfrm>
            <a:custGeom>
              <a:avLst/>
              <a:gdLst>
                <a:gd name="T0" fmla="*/ 0 w 720"/>
                <a:gd name="T1" fmla="*/ 87790 h 864"/>
                <a:gd name="T2" fmla="*/ 153554 w 720"/>
                <a:gd name="T3" fmla="*/ 0 h 864"/>
                <a:gd name="T4" fmla="*/ 255675 w 720"/>
                <a:gd name="T5" fmla="*/ 58614 h 864"/>
                <a:gd name="T6" fmla="*/ 204970 w 720"/>
                <a:gd name="T7" fmla="*/ 87790 h 864"/>
                <a:gd name="T8" fmla="*/ 255675 w 720"/>
                <a:gd name="T9" fmla="*/ 117205 h 864"/>
                <a:gd name="T10" fmla="*/ 153554 w 720"/>
                <a:gd name="T11" fmla="*/ 175855 h 864"/>
                <a:gd name="T12" fmla="*/ 0 w 720"/>
                <a:gd name="T13" fmla="*/ 87790 h 8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0" h="864">
                  <a:moveTo>
                    <a:pt x="0" y="432"/>
                  </a:moveTo>
                  <a:lnTo>
                    <a:pt x="432" y="0"/>
                  </a:lnTo>
                  <a:lnTo>
                    <a:pt x="720" y="288"/>
                  </a:lnTo>
                  <a:lnTo>
                    <a:pt x="576" y="432"/>
                  </a:lnTo>
                  <a:lnTo>
                    <a:pt x="720" y="576"/>
                  </a:lnTo>
                  <a:lnTo>
                    <a:pt x="432" y="86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2052" name="Group 16">
            <a:extLst>
              <a:ext uri="{FF2B5EF4-FFF2-40B4-BE49-F238E27FC236}">
                <a16:creationId xmlns:a16="http://schemas.microsoft.com/office/drawing/2014/main" id="{96874DC5-5829-4B05-BBCF-66969973F5BF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9884" cy="6856413"/>
            <a:chOff x="0" y="0"/>
            <a:chExt cx="5759" cy="4319"/>
          </a:xfrm>
        </p:grpSpPr>
        <p:sp>
          <p:nvSpPr>
            <p:cNvPr id="2063" name="Rectangle 17">
              <a:extLst>
                <a:ext uri="{FF2B5EF4-FFF2-40B4-BE49-F238E27FC236}">
                  <a16:creationId xmlns:a16="http://schemas.microsoft.com/office/drawing/2014/main" id="{4A74B613-7397-4348-B29B-2428D0C63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207" cy="4319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100000">
                  <a:srgbClr val="0000CC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/>
            </a:p>
          </p:txBody>
        </p:sp>
        <p:sp>
          <p:nvSpPr>
            <p:cNvPr id="2064" name="Rectangle 18">
              <a:extLst>
                <a:ext uri="{FF2B5EF4-FFF2-40B4-BE49-F238E27FC236}">
                  <a16:creationId xmlns:a16="http://schemas.microsoft.com/office/drawing/2014/main" id="{B9A36415-F491-4796-BE16-F66C7A5F3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" y="1065"/>
              <a:ext cx="4678" cy="1595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/>
            </a:p>
          </p:txBody>
        </p:sp>
        <p:grpSp>
          <p:nvGrpSpPr>
            <p:cNvPr id="2065" name="Group 19">
              <a:extLst>
                <a:ext uri="{FF2B5EF4-FFF2-40B4-BE49-F238E27FC236}">
                  <a16:creationId xmlns:a16="http://schemas.microsoft.com/office/drawing/2014/main" id="{AC533905-4757-413E-8146-45AAC811C0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5" cy="1988"/>
              <a:chOff x="0" y="672"/>
              <a:chExt cx="1805" cy="1988"/>
            </a:xfrm>
          </p:grpSpPr>
          <p:sp>
            <p:nvSpPr>
              <p:cNvPr id="2066" name="Rectangle 20">
                <a:extLst>
                  <a:ext uri="{FF2B5EF4-FFF2-40B4-BE49-F238E27FC236}">
                    <a16:creationId xmlns:a16="http://schemas.microsoft.com/office/drawing/2014/main" id="{83F1A40E-180D-4FBD-9C62-7F829750D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2" cy="403"/>
              </a:xfrm>
              <a:prstGeom prst="rect">
                <a:avLst/>
              </a:prstGeom>
              <a:solidFill>
                <a:srgbClr val="3333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pt-BR" altLang="pt-BR"/>
              </a:p>
            </p:txBody>
          </p:sp>
          <p:sp>
            <p:nvSpPr>
              <p:cNvPr id="2067" name="Rectangle 21">
                <a:extLst>
                  <a:ext uri="{FF2B5EF4-FFF2-40B4-BE49-F238E27FC236}">
                    <a16:creationId xmlns:a16="http://schemas.microsoft.com/office/drawing/2014/main" id="{E89DAFD0-4492-471D-8EF9-9639AAEE17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1" cy="404"/>
              </a:xfrm>
              <a:prstGeom prst="rect">
                <a:avLst/>
              </a:prstGeom>
              <a:solidFill>
                <a:srgbClr val="0000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pt-BR" altLang="pt-BR"/>
              </a:p>
            </p:txBody>
          </p:sp>
          <p:sp>
            <p:nvSpPr>
              <p:cNvPr id="2068" name="Rectangle 22">
                <a:extLst>
                  <a:ext uri="{FF2B5EF4-FFF2-40B4-BE49-F238E27FC236}">
                    <a16:creationId xmlns:a16="http://schemas.microsoft.com/office/drawing/2014/main" id="{8F4AA039-10DC-4161-94BD-C03295719D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8" cy="399"/>
              </a:xfrm>
              <a:prstGeom prst="rect">
                <a:avLst/>
              </a:prstGeom>
              <a:solidFill>
                <a:srgbClr val="0000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pt-BR" altLang="pt-BR"/>
              </a:p>
            </p:txBody>
          </p:sp>
          <p:sp>
            <p:nvSpPr>
              <p:cNvPr id="2069" name="Rectangle 23">
                <a:extLst>
                  <a:ext uri="{FF2B5EF4-FFF2-40B4-BE49-F238E27FC236}">
                    <a16:creationId xmlns:a16="http://schemas.microsoft.com/office/drawing/2014/main" id="{180C3ABB-BEE9-4CAF-8A95-C749A5E861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7" cy="403"/>
              </a:xfrm>
              <a:prstGeom prst="rect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pt-BR" altLang="pt-BR"/>
              </a:p>
            </p:txBody>
          </p:sp>
          <p:sp>
            <p:nvSpPr>
              <p:cNvPr id="2070" name="Rectangle 24">
                <a:extLst>
                  <a:ext uri="{FF2B5EF4-FFF2-40B4-BE49-F238E27FC236}">
                    <a16:creationId xmlns:a16="http://schemas.microsoft.com/office/drawing/2014/main" id="{4696C064-997C-468F-BFBD-E9E737ACB7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8" cy="404"/>
              </a:xfrm>
              <a:prstGeom prst="rect">
                <a:avLst/>
              </a:prstGeom>
              <a:solidFill>
                <a:srgbClr val="3333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pt-BR" altLang="pt-BR"/>
              </a:p>
            </p:txBody>
          </p:sp>
          <p:sp>
            <p:nvSpPr>
              <p:cNvPr id="2071" name="Rectangle 25">
                <a:extLst>
                  <a:ext uri="{FF2B5EF4-FFF2-40B4-BE49-F238E27FC236}">
                    <a16:creationId xmlns:a16="http://schemas.microsoft.com/office/drawing/2014/main" id="{95D227C4-6AF9-4178-B966-B36F8A4F0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7" cy="398"/>
              </a:xfrm>
              <a:prstGeom prst="rect">
                <a:avLst/>
              </a:prstGeom>
              <a:solidFill>
                <a:srgbClr val="0000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pt-BR" altLang="pt-BR"/>
              </a:p>
            </p:txBody>
          </p:sp>
          <p:sp>
            <p:nvSpPr>
              <p:cNvPr id="2072" name="Rectangle 26">
                <a:extLst>
                  <a:ext uri="{FF2B5EF4-FFF2-40B4-BE49-F238E27FC236}">
                    <a16:creationId xmlns:a16="http://schemas.microsoft.com/office/drawing/2014/main" id="{123063EB-90DC-4965-AF58-42DCED8E7B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6" cy="398"/>
              </a:xfrm>
              <a:prstGeom prst="rect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pt-BR" altLang="pt-BR"/>
              </a:p>
            </p:txBody>
          </p:sp>
          <p:sp>
            <p:nvSpPr>
              <p:cNvPr id="2073" name="Rectangle 27">
                <a:extLst>
                  <a:ext uri="{FF2B5EF4-FFF2-40B4-BE49-F238E27FC236}">
                    <a16:creationId xmlns:a16="http://schemas.microsoft.com/office/drawing/2014/main" id="{BFA11F39-65DF-4D7A-901C-6E93ECD7DA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1" cy="398"/>
              </a:xfrm>
              <a:prstGeom prst="rect">
                <a:avLst/>
              </a:prstGeom>
              <a:solidFill>
                <a:srgbClr val="3333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pt-BR" altLang="pt-BR"/>
              </a:p>
            </p:txBody>
          </p:sp>
          <p:sp>
            <p:nvSpPr>
              <p:cNvPr id="2074" name="Rectangle 28">
                <a:extLst>
                  <a:ext uri="{FF2B5EF4-FFF2-40B4-BE49-F238E27FC236}">
                    <a16:creationId xmlns:a16="http://schemas.microsoft.com/office/drawing/2014/main" id="{94F4F47C-6908-4DBB-9D60-DE346716A2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2" cy="405"/>
              </a:xfrm>
              <a:prstGeom prst="rect">
                <a:avLst/>
              </a:prstGeom>
              <a:solidFill>
                <a:srgbClr val="0000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pt-BR" altLang="pt-BR"/>
              </a:p>
            </p:txBody>
          </p:sp>
          <p:sp>
            <p:nvSpPr>
              <p:cNvPr id="2075" name="Rectangle 29">
                <a:extLst>
                  <a:ext uri="{FF2B5EF4-FFF2-40B4-BE49-F238E27FC236}">
                    <a16:creationId xmlns:a16="http://schemas.microsoft.com/office/drawing/2014/main" id="{6BDCC07C-EE21-4362-9578-AC801FECA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7" cy="405"/>
              </a:xfrm>
              <a:prstGeom prst="rect">
                <a:avLst/>
              </a:prstGeom>
              <a:solidFill>
                <a:srgbClr val="3333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pt-BR" altLang="pt-BR"/>
              </a:p>
            </p:txBody>
          </p:sp>
        </p:grpSp>
      </p:grpSp>
      <p:grpSp>
        <p:nvGrpSpPr>
          <p:cNvPr id="2053" name="Group 30">
            <a:extLst>
              <a:ext uri="{FF2B5EF4-FFF2-40B4-BE49-F238E27FC236}">
                <a16:creationId xmlns:a16="http://schemas.microsoft.com/office/drawing/2014/main" id="{4E126EDC-AB28-45F1-A5EB-CF6F30DDA084}"/>
              </a:ext>
            </a:extLst>
          </p:cNvPr>
          <p:cNvGrpSpPr>
            <a:grpSpLocks/>
          </p:cNvGrpSpPr>
          <p:nvPr/>
        </p:nvGrpSpPr>
        <p:grpSpPr bwMode="auto">
          <a:xfrm>
            <a:off x="3024718" y="2636838"/>
            <a:ext cx="6498167" cy="2220912"/>
            <a:chOff x="1429" y="1661"/>
            <a:chExt cx="3070" cy="1399"/>
          </a:xfrm>
        </p:grpSpPr>
        <p:sp>
          <p:nvSpPr>
            <p:cNvPr id="2059" name="Freeform 31">
              <a:extLst>
                <a:ext uri="{FF2B5EF4-FFF2-40B4-BE49-F238E27FC236}">
                  <a16:creationId xmlns:a16="http://schemas.microsoft.com/office/drawing/2014/main" id="{D47F3A29-1F9C-43D3-B5B6-3C5AB4C87B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1661"/>
              <a:ext cx="1395" cy="699"/>
            </a:xfrm>
            <a:custGeom>
              <a:avLst/>
              <a:gdLst>
                <a:gd name="T0" fmla="*/ 0 w 960"/>
                <a:gd name="T1" fmla="*/ 0 h 480"/>
                <a:gd name="T2" fmla="*/ 9036 w 960"/>
                <a:gd name="T3" fmla="*/ 0 h 480"/>
                <a:gd name="T4" fmla="*/ 4519 w 960"/>
                <a:gd name="T5" fmla="*/ 4577 h 480"/>
                <a:gd name="T6" fmla="*/ 0 w 960"/>
                <a:gd name="T7" fmla="*/ 0 h 4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960" y="0"/>
                  </a:lnTo>
                  <a:lnTo>
                    <a:pt x="48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0" name="Freeform 32">
              <a:extLst>
                <a:ext uri="{FF2B5EF4-FFF2-40B4-BE49-F238E27FC236}">
                  <a16:creationId xmlns:a16="http://schemas.microsoft.com/office/drawing/2014/main" id="{CE9D3473-77A1-49AA-A5A8-F908ACA1557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267" y="2361"/>
              <a:ext cx="1395" cy="699"/>
            </a:xfrm>
            <a:custGeom>
              <a:avLst/>
              <a:gdLst>
                <a:gd name="T0" fmla="*/ 0 w 960"/>
                <a:gd name="T1" fmla="*/ 0 h 480"/>
                <a:gd name="T2" fmla="*/ 9036 w 960"/>
                <a:gd name="T3" fmla="*/ 0 h 480"/>
                <a:gd name="T4" fmla="*/ 4519 w 960"/>
                <a:gd name="T5" fmla="*/ 4577 h 480"/>
                <a:gd name="T6" fmla="*/ 0 w 960"/>
                <a:gd name="T7" fmla="*/ 0 h 4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960" y="0"/>
                  </a:lnTo>
                  <a:lnTo>
                    <a:pt x="48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1" name="Freeform 33">
              <a:extLst>
                <a:ext uri="{FF2B5EF4-FFF2-40B4-BE49-F238E27FC236}">
                  <a16:creationId xmlns:a16="http://schemas.microsoft.com/office/drawing/2014/main" id="{37458657-F501-47DC-80AC-B0036CA84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1661"/>
              <a:ext cx="1186" cy="1399"/>
            </a:xfrm>
            <a:custGeom>
              <a:avLst/>
              <a:gdLst>
                <a:gd name="T0" fmla="*/ 0 w 720"/>
                <a:gd name="T1" fmla="*/ 87790 h 864"/>
                <a:gd name="T2" fmla="*/ 153554 w 720"/>
                <a:gd name="T3" fmla="*/ 0 h 864"/>
                <a:gd name="T4" fmla="*/ 255675 w 720"/>
                <a:gd name="T5" fmla="*/ 58614 h 864"/>
                <a:gd name="T6" fmla="*/ 204970 w 720"/>
                <a:gd name="T7" fmla="*/ 87790 h 864"/>
                <a:gd name="T8" fmla="*/ 255675 w 720"/>
                <a:gd name="T9" fmla="*/ 117205 h 864"/>
                <a:gd name="T10" fmla="*/ 153554 w 720"/>
                <a:gd name="T11" fmla="*/ 175855 h 864"/>
                <a:gd name="T12" fmla="*/ 0 w 720"/>
                <a:gd name="T13" fmla="*/ 87790 h 8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0" h="864">
                  <a:moveTo>
                    <a:pt x="0" y="432"/>
                  </a:moveTo>
                  <a:lnTo>
                    <a:pt x="432" y="0"/>
                  </a:lnTo>
                  <a:lnTo>
                    <a:pt x="720" y="288"/>
                  </a:lnTo>
                  <a:lnTo>
                    <a:pt x="576" y="432"/>
                  </a:lnTo>
                  <a:lnTo>
                    <a:pt x="720" y="576"/>
                  </a:lnTo>
                  <a:lnTo>
                    <a:pt x="432" y="86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2" name="Freeform 34">
              <a:extLst>
                <a:ext uri="{FF2B5EF4-FFF2-40B4-BE49-F238E27FC236}">
                  <a16:creationId xmlns:a16="http://schemas.microsoft.com/office/drawing/2014/main" id="{602C3FE5-C1FB-4ACF-BBB5-BEF9BDBB877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313" y="1661"/>
              <a:ext cx="1186" cy="1399"/>
            </a:xfrm>
            <a:custGeom>
              <a:avLst/>
              <a:gdLst>
                <a:gd name="T0" fmla="*/ 0 w 720"/>
                <a:gd name="T1" fmla="*/ 87790 h 864"/>
                <a:gd name="T2" fmla="*/ 153554 w 720"/>
                <a:gd name="T3" fmla="*/ 0 h 864"/>
                <a:gd name="T4" fmla="*/ 255675 w 720"/>
                <a:gd name="T5" fmla="*/ 58614 h 864"/>
                <a:gd name="T6" fmla="*/ 204970 w 720"/>
                <a:gd name="T7" fmla="*/ 87790 h 864"/>
                <a:gd name="T8" fmla="*/ 255675 w 720"/>
                <a:gd name="T9" fmla="*/ 117205 h 864"/>
                <a:gd name="T10" fmla="*/ 153554 w 720"/>
                <a:gd name="T11" fmla="*/ 175855 h 864"/>
                <a:gd name="T12" fmla="*/ 0 w 720"/>
                <a:gd name="T13" fmla="*/ 87790 h 8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0" h="864">
                  <a:moveTo>
                    <a:pt x="0" y="432"/>
                  </a:moveTo>
                  <a:lnTo>
                    <a:pt x="432" y="0"/>
                  </a:lnTo>
                  <a:lnTo>
                    <a:pt x="720" y="288"/>
                  </a:lnTo>
                  <a:lnTo>
                    <a:pt x="576" y="432"/>
                  </a:lnTo>
                  <a:lnTo>
                    <a:pt x="720" y="576"/>
                  </a:lnTo>
                  <a:lnTo>
                    <a:pt x="432" y="86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054" name="Rectangle 35">
            <a:extLst>
              <a:ext uri="{FF2B5EF4-FFF2-40B4-BE49-F238E27FC236}">
                <a16:creationId xmlns:a16="http://schemas.microsoft.com/office/drawing/2014/main" id="{83439081-894E-401D-A7E9-F017BD8204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457201"/>
            <a:ext cx="10970684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2055" name="Rectangle 36">
            <a:extLst>
              <a:ext uri="{FF2B5EF4-FFF2-40B4-BE49-F238E27FC236}">
                <a16:creationId xmlns:a16="http://schemas.microsoft.com/office/drawing/2014/main" id="{9C10310A-F400-43CD-B767-E9DF55A597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981201"/>
            <a:ext cx="10970684" cy="388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2.º nível da estrutura de tópicos</a:t>
            </a:r>
          </a:p>
          <a:p>
            <a:pPr lvl="2"/>
            <a:r>
              <a:rPr lang="en-GB" altLang="pt-BR"/>
              <a:t>3.º nível da estrutura de tópicos</a:t>
            </a:r>
          </a:p>
          <a:p>
            <a:pPr lvl="3"/>
            <a:r>
              <a:rPr lang="en-GB" altLang="pt-BR"/>
              <a:t>4.º nível da estrutura de tópicos</a:t>
            </a:r>
          </a:p>
          <a:p>
            <a:pPr lvl="4"/>
            <a:r>
              <a:rPr lang="en-GB" altLang="pt-BR"/>
              <a:t>5.º nível da estrutura de tópicos</a:t>
            </a:r>
          </a:p>
          <a:p>
            <a:pPr lvl="4"/>
            <a:r>
              <a:rPr lang="en-GB" altLang="pt-BR"/>
              <a:t>6.º nível da estrutura de tópicos</a:t>
            </a:r>
          </a:p>
          <a:p>
            <a:pPr lvl="4"/>
            <a:r>
              <a:rPr lang="en-GB" altLang="pt-BR"/>
              <a:t>7.º nível da estrutura de tópicos</a:t>
            </a:r>
          </a:p>
        </p:txBody>
      </p:sp>
      <p:sp>
        <p:nvSpPr>
          <p:cNvPr id="2056" name="Text Box 37">
            <a:extLst>
              <a:ext uri="{FF2B5EF4-FFF2-40B4-BE49-F238E27FC236}">
                <a16:creationId xmlns:a16="http://schemas.microsoft.com/office/drawing/2014/main" id="{D82FB448-F00C-4531-B1E9-769B415F6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86" name="Rectangle 38">
            <a:extLst>
              <a:ext uri="{FF2B5EF4-FFF2-40B4-BE49-F238E27FC236}">
                <a16:creationId xmlns:a16="http://schemas.microsoft.com/office/drawing/2014/main" id="{D4A73415-F71B-4E71-A61A-AB8A0C0C2C5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8684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2087" name="Rectangle 39">
            <a:extLst>
              <a:ext uri="{FF2B5EF4-FFF2-40B4-BE49-F238E27FC236}">
                <a16:creationId xmlns:a16="http://schemas.microsoft.com/office/drawing/2014/main" id="{09F856BA-83B5-4DE1-9B21-B7C90DA4C6D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8401"/>
            <a:ext cx="2842684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latin typeface="Arial Black" panose="020B0A04020102020204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D6B93126-14A0-4D98-9D55-336A8D31A2E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0966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gif"/><Relationship Id="rId1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>
            <a:extLst>
              <a:ext uri="{FF2B5EF4-FFF2-40B4-BE49-F238E27FC236}">
                <a16:creationId xmlns:a16="http://schemas.microsoft.com/office/drawing/2014/main" id="{A5A56FE8-1ECC-4C4D-B4B3-31017E3B3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358" y="1568309"/>
            <a:ext cx="10601740" cy="279461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pt-BR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UNIVERSIDADE FEDERAL DE RONDÔNIA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pt-BR" sz="1600" b="1" dirty="0">
                <a:solidFill>
                  <a:srgbClr val="0070C0"/>
                </a:solidFill>
                <a:latin typeface="Arial Black" panose="020B0A04020102020204" pitchFamily="34" charset="0"/>
              </a:rPr>
              <a:t>PROGRAMA DE MESTRADO EM ADMINISTRAÇÃO - PPGA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COLÓQUIO GEITEC DE INOVAÇÃO E SUSTENTABILIDADE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sz="1400" b="1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sz="1600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None/>
              <a:tabLst>
                <a:tab pos="857250" algn="l"/>
              </a:tabLst>
            </a:pPr>
            <a:r>
              <a:rPr lang="pt-BR" sz="2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Auditoria operacional como instrumento de modernização de políticas públicas, inovação e sustentabilidade na Amazônia</a:t>
            </a:r>
            <a:endParaRPr lang="pt-BR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123" name="Picture 7">
            <a:extLst>
              <a:ext uri="{FF2B5EF4-FFF2-40B4-BE49-F238E27FC236}">
                <a16:creationId xmlns:a16="http://schemas.microsoft.com/office/drawing/2014/main" id="{3D02879C-CEE4-4C8F-9C67-BC3DF0E6B2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369889"/>
            <a:ext cx="1243012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1">
            <a:extLst>
              <a:ext uri="{FF2B5EF4-FFF2-40B4-BE49-F238E27FC236}">
                <a16:creationId xmlns:a16="http://schemas.microsoft.com/office/drawing/2014/main" id="{67EA3712-7CD5-4244-95B4-D14B2A52D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868" y="4212426"/>
            <a:ext cx="10199543" cy="949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3077" tIns="43200" rIns="83077" bIns="432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t-BR" altLang="pt-BR" sz="1200" b="1" dirty="0">
              <a:solidFill>
                <a:srgbClr val="00B0F0"/>
              </a:solidFill>
              <a:latin typeface="Arial Black" panose="020B0A04020102020204" pitchFamily="34" charset="0"/>
              <a:ea typeface="Microsoft YaHei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1600" dirty="0">
                <a:latin typeface="Arial Black" panose="020B0A04020102020204" pitchFamily="34" charset="0"/>
              </a:rPr>
              <a:t>Francisco Júnior Ferreira da Silva. Mestre em Administração pelo Programa de Mestrado Profissional em Administração Pública da Universidade Federal de Rondônia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t-BR" altLang="pt-BR" sz="1200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  <p:pic>
        <p:nvPicPr>
          <p:cNvPr id="5126" name="Imagem 15">
            <a:extLst>
              <a:ext uri="{FF2B5EF4-FFF2-40B4-BE49-F238E27FC236}">
                <a16:creationId xmlns:a16="http://schemas.microsoft.com/office/drawing/2014/main" id="{79919962-6D4E-4F1A-98CC-571FF8581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288" y="6163293"/>
            <a:ext cx="587201" cy="25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1">
            <a:extLst>
              <a:ext uri="{FF2B5EF4-FFF2-40B4-BE49-F238E27FC236}">
                <a16:creationId xmlns:a16="http://schemas.microsoft.com/office/drawing/2014/main" id="{CD5496F5-190B-46E7-B77D-08897DE55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9531" y="6524625"/>
            <a:ext cx="2814637" cy="30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3077" tIns="43200" rIns="83077" bIns="432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1400" b="1" dirty="0">
                <a:solidFill>
                  <a:srgbClr val="FF0000"/>
                </a:solidFill>
                <a:latin typeface="Arial Black" panose="020B0A04020102020204" pitchFamily="34" charset="0"/>
                <a:ea typeface="Microsoft YaHei" panose="020B0503020204020204" pitchFamily="34" charset="-122"/>
              </a:rPr>
              <a:t>Porto Velho, 2021.</a:t>
            </a:r>
          </a:p>
        </p:txBody>
      </p:sp>
      <p:pic>
        <p:nvPicPr>
          <p:cNvPr id="9" name="Picture 43" descr="C:\Users\flavio\Pictures\CAPES.jpg">
            <a:extLst>
              <a:ext uri="{FF2B5EF4-FFF2-40B4-BE49-F238E27FC236}">
                <a16:creationId xmlns:a16="http://schemas.microsoft.com/office/drawing/2014/main" id="{B2D4A225-E445-454C-9F38-22446E3D4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3006" y="40498643"/>
            <a:ext cx="1653992" cy="102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ADB6282A-BB74-4A02-ACF7-203B6B878CE2}"/>
              </a:ext>
            </a:extLst>
          </p:cNvPr>
          <p:cNvSpPr txBox="1"/>
          <p:nvPr/>
        </p:nvSpPr>
        <p:spPr>
          <a:xfrm>
            <a:off x="689115" y="5314125"/>
            <a:ext cx="1470990" cy="382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  <a:latin typeface="Arial Black" panose="020B0A04020102020204" pitchFamily="34" charset="0"/>
              </a:rPr>
              <a:t>APOIO: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A2579F8-A806-4554-9A38-D269174E4D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394" y="6050922"/>
            <a:ext cx="653084" cy="329565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F89620D2-57FA-4206-AC7D-FAB5B9B68D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667" y="6072038"/>
            <a:ext cx="536614" cy="395917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06A39ED8-556A-4241-B2F9-85DDE5C1E2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52999" y="6028520"/>
            <a:ext cx="428625" cy="428625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795D2A7E-4B5F-4D81-A13E-1B67E868C26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1192" y="6032280"/>
            <a:ext cx="522553" cy="440987"/>
          </a:xfrm>
          <a:prstGeom prst="rect">
            <a:avLst/>
          </a:prstGeom>
        </p:spPr>
      </p:pic>
      <p:pic>
        <p:nvPicPr>
          <p:cNvPr id="17" name="Picture 10">
            <a:extLst>
              <a:ext uri="{FF2B5EF4-FFF2-40B4-BE49-F238E27FC236}">
                <a16:creationId xmlns:a16="http://schemas.microsoft.com/office/drawing/2014/main" id="{A6082D9F-03F2-4469-B044-8B2A5E543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29157" y="6122468"/>
            <a:ext cx="1661149" cy="25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8BD33E50-5C48-4385-A605-2B4EADFDE5A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617" y="6032281"/>
            <a:ext cx="792670" cy="438331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061DFC99-9DDF-4DC4-B17A-80702EB2A746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847" y="5988764"/>
            <a:ext cx="522554" cy="405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4E7AB9A5-4E5E-4761-9FC9-16CBE332A816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07" y="5918505"/>
            <a:ext cx="554955" cy="549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m 20" descr="Live 1 - SEMINÁRIO VIRTUAL - GEITEC - YouTube">
            <a:extLst>
              <a:ext uri="{FF2B5EF4-FFF2-40B4-BE49-F238E27FC236}">
                <a16:creationId xmlns:a16="http://schemas.microsoft.com/office/drawing/2014/main" id="{7C70D261-E6ED-4895-A934-2481101DADE1}"/>
              </a:ext>
            </a:extLst>
          </p:cNvPr>
          <p:cNvPicPr/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04" b="36182"/>
          <a:stretch/>
        </p:blipFill>
        <p:spPr bwMode="auto">
          <a:xfrm>
            <a:off x="8427653" y="6086930"/>
            <a:ext cx="1108485" cy="2935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EDD746F6-D0F7-4228-A775-8E02832A3C85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568" y="6113333"/>
            <a:ext cx="955675" cy="27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5B862A4F-4B20-44AB-BF82-3C1E6801B45C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899" y="6028519"/>
            <a:ext cx="109855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97CC7BB-A595-419E-8EC7-D30C6AED5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296141"/>
            <a:ext cx="10970684" cy="5104658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	</a:t>
            </a:r>
            <a:endParaRPr lang="pt-BR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06740308-BCE0-4695-BA38-36D4A63CE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246185"/>
            <a:ext cx="10970684" cy="614949"/>
          </a:xfrm>
        </p:spPr>
        <p:txBody>
          <a:bodyPr/>
          <a:lstStyle/>
          <a:p>
            <a:r>
              <a:rPr lang="pt-BR" sz="4000" dirty="0">
                <a:solidFill>
                  <a:schemeClr val="tx1"/>
                </a:solidFill>
                <a:latin typeface="Arial Black" panose="020B0A04020102020204" pitchFamily="34" charset="0"/>
              </a:rPr>
              <a:t>Resultado</a:t>
            </a:r>
          </a:p>
        </p:txBody>
      </p:sp>
      <p:pic>
        <p:nvPicPr>
          <p:cNvPr id="4" name="Espaço Reservado para Conteúdo 12">
            <a:extLst>
              <a:ext uri="{FF2B5EF4-FFF2-40B4-BE49-F238E27FC236}">
                <a16:creationId xmlns:a16="http://schemas.microsoft.com/office/drawing/2014/main" id="{267A3BFF-C17F-43DE-BB2E-8C4CB5690FBB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26104" t="16628" r="22963" b="10584"/>
          <a:stretch/>
        </p:blipFill>
        <p:spPr bwMode="auto">
          <a:xfrm>
            <a:off x="1189608" y="956603"/>
            <a:ext cx="9871969" cy="56552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01764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97CC7BB-A595-419E-8EC7-D30C6AED5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296141"/>
            <a:ext cx="10970684" cy="5104658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	As oportunidades de aperfeiçoamento e inovação na realização de auditorias operacionais pelo TCE-RO se resumem na necessidade de elaboração de manual de auditoria operacional próprio e de: i) elaborar sumários executivos referentes a cada auditoria operacional realizada, com vistas a privilegiar os princípios orientadores da </a:t>
            </a:r>
            <a:r>
              <a:rPr lang="pt-BR" sz="2800" i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new public management</a:t>
            </a:r>
            <a:r>
              <a:rPr lang="pt-BR" sz="2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, em especial a cidadania e a</a:t>
            </a:r>
            <a:r>
              <a:rPr lang="pt-BR" sz="2800" i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accountability</a:t>
            </a:r>
            <a:r>
              <a:rPr lang="pt-BR" sz="2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; </a:t>
            </a:r>
            <a:r>
              <a:rPr lang="pt-BR" sz="2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ii</a:t>
            </a:r>
            <a:r>
              <a:rPr lang="pt-BR" sz="2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) considerar a possibilidade da realização de auditorias operacionais, que tenham como objeto políticas públicas regionais; e </a:t>
            </a:r>
            <a:r>
              <a:rPr lang="pt-BR" sz="2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iii</a:t>
            </a:r>
            <a:r>
              <a:rPr lang="pt-BR" sz="2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) dar maior efetividade ao monitoramento, em especial, reforçando a importância da elaboração do plano de ação pelos gestores envolvidos.</a:t>
            </a:r>
          </a:p>
          <a:p>
            <a:endParaRPr lang="pt-BR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06740308-BCE0-4695-BA38-36D4A63CE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457201"/>
            <a:ext cx="10970684" cy="732407"/>
          </a:xfrm>
        </p:spPr>
        <p:txBody>
          <a:bodyPr/>
          <a:lstStyle/>
          <a:p>
            <a:r>
              <a:rPr lang="pt-BR" sz="4000" dirty="0">
                <a:solidFill>
                  <a:schemeClr val="tx1"/>
                </a:solidFill>
                <a:latin typeface="Arial Black" panose="020B0A04020102020204" pitchFamily="34" charset="0"/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2300718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97CC7BB-A595-419E-8EC7-D30C6AED5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42" y="1136343"/>
            <a:ext cx="11896077" cy="5477522"/>
          </a:xfrm>
        </p:spPr>
        <p:txBody>
          <a:bodyPr/>
          <a:lstStyle/>
          <a:p>
            <a:pPr algn="just"/>
            <a:r>
              <a:rPr lang="pt-BR" sz="1800" dirty="0">
                <a:solidFill>
                  <a:schemeClr val="tx1"/>
                </a:solidFill>
              </a:rPr>
              <a:t>ARAÚJO, Inaldo da Paixão Santos. </a:t>
            </a:r>
            <a:r>
              <a:rPr lang="pt-BR" sz="1800" b="1" dirty="0">
                <a:solidFill>
                  <a:schemeClr val="tx1"/>
                </a:solidFill>
              </a:rPr>
              <a:t>Introdução à auditoria operacional</a:t>
            </a:r>
            <a:r>
              <a:rPr lang="pt-BR" sz="1800" dirty="0">
                <a:solidFill>
                  <a:schemeClr val="tx1"/>
                </a:solidFill>
              </a:rPr>
              <a:t>. 4. ed. Rio de Janeiro: Editora FGV, 2008; </a:t>
            </a:r>
          </a:p>
          <a:p>
            <a:pPr algn="just"/>
            <a:r>
              <a:rPr lang="pt-BR" sz="1800" dirty="0">
                <a:solidFill>
                  <a:schemeClr val="tx1"/>
                </a:solidFill>
              </a:rPr>
              <a:t>BRASIL. Tribunal de Contas da União. </a:t>
            </a:r>
            <a:r>
              <a:rPr lang="pt-BR" sz="1800" b="1" dirty="0">
                <a:solidFill>
                  <a:schemeClr val="tx1"/>
                </a:solidFill>
              </a:rPr>
              <a:t>Manual de auditoria operacional</a:t>
            </a:r>
            <a:r>
              <a:rPr lang="pt-BR" sz="1800" dirty="0">
                <a:solidFill>
                  <a:schemeClr val="tx1"/>
                </a:solidFill>
              </a:rPr>
              <a:t>. 3. ed. Brasília: TCU, SEPROG, 2010;</a:t>
            </a:r>
          </a:p>
          <a:p>
            <a:pPr algn="just"/>
            <a:r>
              <a:rPr lang="pt-BR" sz="1800" dirty="0">
                <a:solidFill>
                  <a:schemeClr val="tx1"/>
                </a:solidFill>
              </a:rPr>
              <a:t>________. Tribunal de Contas da União. Normas Internacionais das Entidades Fiscalizadoras Superiores (ISSAI). </a:t>
            </a:r>
            <a:r>
              <a:rPr lang="pt-BR" sz="1800" b="1" dirty="0">
                <a:solidFill>
                  <a:schemeClr val="tx1"/>
                </a:solidFill>
              </a:rPr>
              <a:t>Princípios Fundamentais de Auditoria</a:t>
            </a:r>
            <a:r>
              <a:rPr lang="pt-BR" sz="1800" dirty="0">
                <a:solidFill>
                  <a:schemeClr val="tx1"/>
                </a:solidFill>
              </a:rPr>
              <a:t> (nível 3). INTOSAI. Disponível em:</a:t>
            </a:r>
            <a:r>
              <a:rPr lang="pt-BR" sz="1800" b="1" dirty="0">
                <a:solidFill>
                  <a:schemeClr val="tx1"/>
                </a:solidFill>
              </a:rPr>
              <a:t>&lt;</a:t>
            </a:r>
            <a:r>
              <a:rPr lang="pt-BR" sz="1800" dirty="0">
                <a:solidFill>
                  <a:schemeClr val="tx1"/>
                </a:solidFill>
              </a:rPr>
              <a:t>http://portal.tcu.gov.br/</a:t>
            </a:r>
            <a:r>
              <a:rPr lang="pt-BR" sz="1800" dirty="0" err="1">
                <a:solidFill>
                  <a:schemeClr val="tx1"/>
                </a:solidFill>
              </a:rPr>
              <a:t>lumis</a:t>
            </a:r>
            <a:r>
              <a:rPr lang="pt-BR" sz="1800" dirty="0">
                <a:solidFill>
                  <a:schemeClr val="tx1"/>
                </a:solidFill>
              </a:rPr>
              <a:t>/portal/file/</a:t>
            </a:r>
            <a:r>
              <a:rPr lang="pt-BR" sz="1800" dirty="0" err="1">
                <a:solidFill>
                  <a:schemeClr val="tx1"/>
                </a:solidFill>
              </a:rPr>
              <a:t>fileDownload.jsp?fileId</a:t>
            </a:r>
            <a:r>
              <a:rPr lang="pt-BR" sz="1800" dirty="0">
                <a:solidFill>
                  <a:schemeClr val="tx1"/>
                </a:solidFill>
              </a:rPr>
              <a:t>=8A8182A14D9FC883014DA190E2CA47D8&amp;inline=1&gt;. Acesso em: 03/09/2016. </a:t>
            </a:r>
          </a:p>
          <a:p>
            <a:pPr algn="just"/>
            <a:r>
              <a:rPr lang="pt-BR" sz="1800" dirty="0">
                <a:solidFill>
                  <a:schemeClr val="tx1"/>
                </a:solidFill>
              </a:rPr>
              <a:t>_________. Tribunal de Contas do Estado da Bahia.  GAO. </a:t>
            </a:r>
            <a:r>
              <a:rPr lang="pt-BR" sz="1800" b="1" dirty="0">
                <a:solidFill>
                  <a:schemeClr val="tx1"/>
                </a:solidFill>
              </a:rPr>
              <a:t>Normas de Auditoria Governamental</a:t>
            </a:r>
            <a:r>
              <a:rPr lang="pt-BR" sz="1800" dirty="0">
                <a:solidFill>
                  <a:schemeClr val="tx1"/>
                </a:solidFill>
              </a:rPr>
              <a:t>. Série Traduções n</a:t>
            </a:r>
            <a:r>
              <a:rPr lang="pt-BR" sz="1800" baseline="30000" dirty="0">
                <a:solidFill>
                  <a:schemeClr val="tx1"/>
                </a:solidFill>
              </a:rPr>
              <a:t>o</a:t>
            </a:r>
            <a:r>
              <a:rPr lang="pt-BR" sz="1800" dirty="0">
                <a:solidFill>
                  <a:schemeClr val="tx1"/>
                </a:solidFill>
              </a:rPr>
              <a:t> 12. Junho de 2003. Disponível em: </a:t>
            </a:r>
            <a:r>
              <a:rPr lang="pt-BR" sz="1800" b="1" dirty="0">
                <a:solidFill>
                  <a:schemeClr val="tx1"/>
                </a:solidFill>
              </a:rPr>
              <a:t>&lt;</a:t>
            </a:r>
            <a:r>
              <a:rPr lang="pt-BR" sz="1800" dirty="0">
                <a:solidFill>
                  <a:schemeClr val="tx1"/>
                </a:solidFill>
              </a:rPr>
              <a:t>http://www.tce.sc.gov.br/files/file/auditoria/normas/normas.pdf&gt;. Acesso em: 02/09/2016.</a:t>
            </a:r>
          </a:p>
          <a:p>
            <a:pPr algn="just"/>
            <a:r>
              <a:rPr lang="pt-BR" sz="1800" dirty="0">
                <a:solidFill>
                  <a:schemeClr val="tx1"/>
                </a:solidFill>
              </a:rPr>
              <a:t>DENHARDT, Robert B. </a:t>
            </a:r>
            <a:r>
              <a:rPr lang="pt-BR" sz="1800" b="1" dirty="0">
                <a:solidFill>
                  <a:schemeClr val="tx1"/>
                </a:solidFill>
              </a:rPr>
              <a:t>Teorias da administração pública</a:t>
            </a:r>
            <a:r>
              <a:rPr lang="pt-BR" sz="1800" dirty="0">
                <a:solidFill>
                  <a:schemeClr val="tx1"/>
                </a:solidFill>
              </a:rPr>
              <a:t>. </a:t>
            </a:r>
            <a:r>
              <a:rPr lang="en-US" sz="1800" dirty="0">
                <a:solidFill>
                  <a:schemeClr val="tx1"/>
                </a:solidFill>
              </a:rPr>
              <a:t>6. ed. São Paulo: Cengage Learning, 2012; </a:t>
            </a:r>
          </a:p>
          <a:p>
            <a:pPr algn="just"/>
            <a:r>
              <a:rPr lang="pt-BR" sz="1800" dirty="0">
                <a:solidFill>
                  <a:schemeClr val="tx1"/>
                </a:solidFill>
              </a:rPr>
              <a:t>DIAS, Reinaldo. </a:t>
            </a:r>
            <a:r>
              <a:rPr lang="pt-BR" sz="1800" b="1" dirty="0">
                <a:solidFill>
                  <a:schemeClr val="tx1"/>
                </a:solidFill>
              </a:rPr>
              <a:t>Políticas públicas: </a:t>
            </a:r>
            <a:r>
              <a:rPr lang="pt-BR" sz="1800" dirty="0">
                <a:solidFill>
                  <a:schemeClr val="tx1"/>
                </a:solidFill>
              </a:rPr>
              <a:t>princípios, propósitos e processos. São Paulo: Atlas, 2012</a:t>
            </a:r>
            <a:endParaRPr lang="en-US" sz="1800" dirty="0">
              <a:solidFill>
                <a:schemeClr val="tx1"/>
              </a:solidFill>
            </a:endParaRPr>
          </a:p>
          <a:p>
            <a:pPr algn="just"/>
            <a:r>
              <a:rPr lang="pt-BR" sz="1800" dirty="0">
                <a:solidFill>
                  <a:schemeClr val="tx1"/>
                </a:solidFill>
              </a:rPr>
              <a:t>FENILI, Renato. </a:t>
            </a:r>
            <a:r>
              <a:rPr lang="pt-BR" sz="1800" b="1" dirty="0">
                <a:solidFill>
                  <a:schemeClr val="tx1"/>
                </a:solidFill>
              </a:rPr>
              <a:t>Administração geral e pública para concursos</a:t>
            </a:r>
            <a:r>
              <a:rPr lang="pt-BR" sz="1800" dirty="0">
                <a:solidFill>
                  <a:schemeClr val="tx1"/>
                </a:solidFill>
              </a:rPr>
              <a:t>. 2. ed. Niterói, RJ: Impetus, 2014;</a:t>
            </a:r>
          </a:p>
          <a:p>
            <a:pPr algn="just"/>
            <a:r>
              <a:rPr lang="pt-BR" sz="1800" dirty="0">
                <a:solidFill>
                  <a:schemeClr val="tx1"/>
                </a:solidFill>
              </a:rPr>
              <a:t>MATIAS-PEREIRA, José. </a:t>
            </a:r>
            <a:r>
              <a:rPr lang="pt-BR" sz="1800" b="1" dirty="0">
                <a:solidFill>
                  <a:schemeClr val="tx1"/>
                </a:solidFill>
              </a:rPr>
              <a:t>Manual de gestão pública contemporânea</a:t>
            </a:r>
            <a:r>
              <a:rPr lang="pt-BR" sz="1800" dirty="0">
                <a:solidFill>
                  <a:schemeClr val="tx1"/>
                </a:solidFill>
              </a:rPr>
              <a:t>. 4. ed. São Paulo: Atlas, 2012; </a:t>
            </a:r>
          </a:p>
          <a:p>
            <a:pPr algn="just"/>
            <a:r>
              <a:rPr lang="pt-BR" sz="1800" dirty="0">
                <a:solidFill>
                  <a:schemeClr val="tx1"/>
                </a:solidFill>
              </a:rPr>
              <a:t>____________________. </a:t>
            </a:r>
            <a:r>
              <a:rPr lang="pt-BR" sz="1800" b="1" dirty="0">
                <a:solidFill>
                  <a:schemeClr val="tx1"/>
                </a:solidFill>
              </a:rPr>
              <a:t>Curso de administração pública</a:t>
            </a:r>
            <a:r>
              <a:rPr lang="pt-BR" sz="1800" dirty="0">
                <a:solidFill>
                  <a:schemeClr val="tx1"/>
                </a:solidFill>
              </a:rPr>
              <a:t>: foco nas instituições e ações governamentais. 4. ed. São Paulo: Atlas, 2014; e</a:t>
            </a:r>
          </a:p>
          <a:p>
            <a:pPr algn="just"/>
            <a:r>
              <a:rPr lang="pt-BR" sz="1800" dirty="0">
                <a:solidFill>
                  <a:schemeClr val="tx1"/>
                </a:solidFill>
              </a:rPr>
              <a:t>PALUDO, Augustinho. </a:t>
            </a:r>
            <a:r>
              <a:rPr lang="pt-BR" sz="1800" b="1" dirty="0">
                <a:solidFill>
                  <a:schemeClr val="tx1"/>
                </a:solidFill>
              </a:rPr>
              <a:t>Administração pública</a:t>
            </a:r>
            <a:r>
              <a:rPr lang="pt-BR" sz="1800" dirty="0">
                <a:solidFill>
                  <a:schemeClr val="tx1"/>
                </a:solidFill>
              </a:rPr>
              <a:t>. 3. ed. Rio de Janeiro: Elservier, 2013;</a:t>
            </a:r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06740308-BCE0-4695-BA38-36D4A63CE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457202"/>
            <a:ext cx="10970684" cy="421687"/>
          </a:xfrm>
        </p:spPr>
        <p:txBody>
          <a:bodyPr/>
          <a:lstStyle/>
          <a:p>
            <a:r>
              <a:rPr lang="pt-BR" sz="4000" dirty="0">
                <a:solidFill>
                  <a:schemeClr val="tx1"/>
                </a:solidFill>
                <a:latin typeface="Arial Black" panose="020B0A04020102020204" pitchFamily="34" charset="0"/>
                <a:cs typeface="Segoe UI Semibold" panose="020B0702040204020203" pitchFamily="34" charset="0"/>
              </a:rPr>
              <a:t>Referências Bibliográficas</a:t>
            </a:r>
            <a:endParaRPr lang="pt-B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705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E1371-8201-437F-B293-06948175F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24" y="1190543"/>
            <a:ext cx="11164825" cy="5432679"/>
          </a:xfrm>
        </p:spPr>
        <p:txBody>
          <a:bodyPr/>
          <a:lstStyle/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4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 presente pesquisa busca verificar de que forma as auditorias operacionais podem ser utilizadas para induzir o desenvolvimento e a modernização das políticas públicas regionais. 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Justificativa: </a:t>
            </a:r>
            <a:r>
              <a:rPr lang="pt-BR" sz="24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demonstrar com a realização de auditorias operacionais pode contribuir para </a:t>
            </a:r>
            <a:r>
              <a:rPr lang="pt-BR" sz="24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o desenvolvimento e a modernização das políticas públicas</a:t>
            </a:r>
            <a:endParaRPr lang="pt-BR" sz="2400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Objetivo Geral: </a:t>
            </a:r>
            <a:r>
              <a:rPr lang="pt-BR" sz="24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Elencar as fases de uma auditoria operacional em uma Corte de Contas da Amazônia para alavancar modernização às políticas públicas regionais. 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Objetivos Específicos: </a:t>
            </a:r>
            <a:r>
              <a:rPr lang="pt-BR" sz="24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enumerar as principais etapas ou ciclos de uma auditoria operacional com foco no aperfeiçoamento de políticas públicas regionais; elaborar um estudo dos aspectos relevantes para o êxito de uma auditoria operacional em face dos procedimentos adotados na instituição pesquisada; e propor medidas procedimentais para inovação nas práticas de auditoria operacional visando a modernização das políticas públicas regionais.</a:t>
            </a:r>
            <a:endParaRPr lang="pt-BR" sz="24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738D8C8A-8310-49F4-B5BE-4055B398668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1438" y="511071"/>
            <a:ext cx="10830756" cy="710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chemeClr val="tx1"/>
                </a:solidFill>
                <a:latin typeface="Arial Black" panose="020B0A04020102020204" pitchFamily="34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396155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9DCBB9-3AC6-4919-8179-B1AB81EB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724" y="292964"/>
            <a:ext cx="10821879" cy="692458"/>
          </a:xfrm>
        </p:spPr>
        <p:txBody>
          <a:bodyPr/>
          <a:lstStyle/>
          <a:p>
            <a:r>
              <a:rPr kumimoji="0" lang="pt-BR" sz="4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Times New Roman" panose="02020603050405020304" pitchFamily="18" charset="0"/>
              </a:rPr>
              <a:t>REVISÃO TEÓRICA E CONCEITUAL</a:t>
            </a:r>
            <a:endParaRPr lang="pt-BR" sz="4000" dirty="0">
              <a:latin typeface="Arial Black" panose="020B0A04020102020204" pitchFamily="34" charset="0"/>
            </a:endParaRPr>
          </a:p>
        </p:txBody>
      </p:sp>
      <p:pic>
        <p:nvPicPr>
          <p:cNvPr id="4" name="Espaço Reservado para Conteúdo 6">
            <a:extLst>
              <a:ext uri="{FF2B5EF4-FFF2-40B4-BE49-F238E27FC236}">
                <a16:creationId xmlns:a16="http://schemas.microsoft.com/office/drawing/2014/main" id="{B5332854-ECC0-4A56-A62A-A2E6268FA66C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14993" t="14747" r="13747" b="12780"/>
          <a:stretch/>
        </p:blipFill>
        <p:spPr bwMode="auto">
          <a:xfrm>
            <a:off x="656948" y="985421"/>
            <a:ext cx="11061576" cy="545088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4290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1ECF56-B2F7-4867-8385-F99CCA0F7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144" y="1580225"/>
            <a:ext cx="11513712" cy="4671955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t-BR" sz="2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O </a:t>
            </a:r>
            <a:r>
              <a:rPr lang="pt-BR" sz="2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Governo</a:t>
            </a:r>
            <a:r>
              <a:rPr lang="pt-BR" sz="2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é o modo pelo qual são definidos os objetivos e diretrizes de atuação do Estado, composto por um grupo de pessoas que exercem o papel decisório</a:t>
            </a:r>
            <a:r>
              <a:rPr lang="pt-BR" sz="28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,</a:t>
            </a:r>
            <a:r>
              <a:rPr lang="pt-BR" sz="2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é um instrumento do Estado, que elabora e escolhe planos políticos, já a </a:t>
            </a:r>
            <a:r>
              <a:rPr lang="pt-BR" sz="2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Administração Pública</a:t>
            </a:r>
            <a:r>
              <a:rPr lang="pt-BR" sz="2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é instrumento do Governo para executar os planos escolhidos.</a:t>
            </a:r>
          </a:p>
          <a:p>
            <a:pPr algn="just"/>
            <a:r>
              <a:rPr lang="pt-BR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	</a:t>
            </a:r>
            <a:r>
              <a:rPr lang="pt-BR" sz="2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As </a:t>
            </a:r>
            <a:r>
              <a:rPr lang="pt-BR" sz="2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políticas públicas </a:t>
            </a:r>
            <a:r>
              <a:rPr lang="pt-BR" sz="2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são a forma de concretização de direitos que estão previstos no arcabouço normativo do Estado e resultam da decisão governamental com a participação da sociedade civil, onde são estabelecidos os meios, os agentes e os fins das ações orientadas à solução de problemas públicos (DIAS, 2012) </a:t>
            </a:r>
            <a:endParaRPr lang="pt-BR" sz="2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37CF816A-54A1-4327-A228-A389589A6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457202"/>
            <a:ext cx="10970684" cy="599242"/>
          </a:xfrm>
        </p:spPr>
        <p:txBody>
          <a:bodyPr/>
          <a:lstStyle/>
          <a:p>
            <a:r>
              <a:rPr lang="pt-BR" sz="4000" dirty="0">
                <a:solidFill>
                  <a:schemeClr val="tx1"/>
                </a:solidFill>
                <a:latin typeface="Arial Black" panose="020B0A04020102020204" pitchFamily="34" charset="0"/>
              </a:rPr>
              <a:t>Conceitos</a:t>
            </a:r>
          </a:p>
        </p:txBody>
      </p:sp>
    </p:spTree>
    <p:extLst>
      <p:ext uri="{BB962C8B-B14F-4D97-AF65-F5344CB8AC3E}">
        <p14:creationId xmlns:p14="http://schemas.microsoft.com/office/powerpoint/2010/main" val="810201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91DB1E-5B9D-4A69-A37F-12CB9F03B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512448"/>
            <a:ext cx="10504866" cy="959475"/>
          </a:xfrm>
        </p:spPr>
        <p:txBody>
          <a:bodyPr/>
          <a:lstStyle/>
          <a:p>
            <a:r>
              <a:rPr lang="pt-BR" sz="4000" dirty="0">
                <a:solidFill>
                  <a:schemeClr val="tx1"/>
                </a:solidFill>
                <a:latin typeface="Arial Black" panose="020B0A04020102020204" pitchFamily="34" charset="0"/>
              </a:rPr>
              <a:t>Conceitos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5B376D-BC59-4D67-9A1D-421B38BC0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402673"/>
            <a:ext cx="10970684" cy="4463142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	As Normas de Auditoria Governamental – NAG (2011) definem auditoria como </a:t>
            </a:r>
            <a:r>
              <a:rPr lang="pt-BR" sz="2800" i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o exame independente, objetivo e sistemático de dada matéria, baseado em normas técnicas e profissionais que confrontam uma condição com determinado critério para emitir uma opinião ou comentários.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	Silva (2012) explica que auditoria </a:t>
            </a:r>
            <a:r>
              <a:rPr lang="pt-BR" sz="2800" i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é, em sentido lato, um processo de confrontação entre uma situação encontrada e um critério predeterminado, a comparação do que é com o que deveria ser.</a:t>
            </a:r>
            <a:endParaRPr lang="pt-BR" sz="2800" b="1" i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408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E2424-90E3-43A9-B0D5-B6C71AF42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592429"/>
            <a:ext cx="10595019" cy="1171977"/>
          </a:xfrm>
        </p:spPr>
        <p:txBody>
          <a:bodyPr/>
          <a:lstStyle/>
          <a:p>
            <a:r>
              <a:rPr lang="pt-BR" sz="4000" dirty="0">
                <a:solidFill>
                  <a:schemeClr val="tx1"/>
                </a:solidFill>
                <a:latin typeface="Arial Black" panose="020B0A04020102020204" pitchFamily="34" charset="0"/>
              </a:rPr>
              <a:t>Conceitos</a:t>
            </a:r>
            <a:endParaRPr lang="pt-BR" sz="40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262758-188A-4338-9546-7940AAA01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764407"/>
            <a:ext cx="10970684" cy="4609760"/>
          </a:xfrm>
        </p:spPr>
        <p:txBody>
          <a:bodyPr/>
          <a:lstStyle/>
          <a:p>
            <a:pPr algn="just"/>
            <a:r>
              <a:rPr lang="pt-BR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	</a:t>
            </a:r>
            <a:r>
              <a:rPr lang="pt-BR" sz="2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O processo de implementação de políticas públicas é uma adaptação do programa governamental a problemas concretos.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	Equivale à execução de atividades que permitem a implementação das ações escolhidas para o atingimento das metas definidas durante a formulação da política, mas também tem relação com o planejamento administrativo.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	</a:t>
            </a:r>
            <a:r>
              <a:rPr lang="pt-BR" sz="2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Dias (2012) afirma ser factível a identificação de pontos críticos, na fase de implementação, relacionados a três dimensões: </a:t>
            </a:r>
            <a:r>
              <a:rPr lang="pt-BR" sz="28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institucional, organizacional e ambiental</a:t>
            </a:r>
            <a:r>
              <a:rPr lang="pt-BR" sz="2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. </a:t>
            </a:r>
          </a:p>
          <a:p>
            <a:r>
              <a:rPr lang="pt-BR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	</a:t>
            </a:r>
            <a:endParaRPr lang="pt-BR" sz="22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40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E2424-90E3-43A9-B0D5-B6C71AF42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592429"/>
            <a:ext cx="10595019" cy="597179"/>
          </a:xfrm>
        </p:spPr>
        <p:txBody>
          <a:bodyPr/>
          <a:lstStyle/>
          <a:p>
            <a:r>
              <a:rPr lang="pt-BR" sz="4000" dirty="0">
                <a:solidFill>
                  <a:schemeClr val="tx1"/>
                </a:solidFill>
                <a:latin typeface="Arial Black" panose="020B0A04020102020204" pitchFamily="34" charset="0"/>
              </a:rPr>
              <a:t>Conceitos</a:t>
            </a:r>
            <a:endParaRPr lang="pt-BR" sz="40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262758-188A-4338-9546-7940AAA01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287262"/>
            <a:ext cx="10970684" cy="5086905"/>
          </a:xfrm>
        </p:spPr>
        <p:txBody>
          <a:bodyPr/>
          <a:lstStyle/>
          <a:p>
            <a:pPr algn="just"/>
            <a:r>
              <a:rPr lang="pt-BR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	</a:t>
            </a:r>
            <a:r>
              <a:rPr lang="pt-BR" sz="22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 problemática relacionada à </a:t>
            </a:r>
            <a:r>
              <a:rPr lang="pt-BR" sz="22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dimensão institucional </a:t>
            </a:r>
            <a:r>
              <a:rPr lang="pt-BR" sz="22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está associada à falta de clareza na definição de objetivos e metas, inadequação teórica da concepção política, pluralidade de atores envolvidos, inexperiência dos atores no processo de implantação e incompatibilidade entre a natureza da política pública e as técnicas de gestão escolhidas para resolução do problema. </a:t>
            </a:r>
          </a:p>
          <a:p>
            <a:pPr algn="just"/>
            <a:r>
              <a:rPr lang="pt-BR" sz="22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	</a:t>
            </a:r>
            <a:r>
              <a:rPr lang="pt-BR" sz="22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Os fatores de risco ligados à </a:t>
            </a:r>
            <a:r>
              <a:rPr lang="pt-BR" sz="22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dimensão organizacional </a:t>
            </a:r>
            <a:r>
              <a:rPr lang="pt-BR" sz="22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são</a:t>
            </a:r>
            <a:r>
              <a:rPr lang="pt-BR" sz="22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: </a:t>
            </a:r>
            <a:r>
              <a:rPr lang="pt-BR" sz="22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o excesso de burocracia, a existência de muitos níveis hierárquicos, fragmentação de tarefas, departamentos isolados e/ou desarticulados, ausência de informação que auxilie o monitoramento, falhas de comunicação, falta de profissionais especializados, rotatividade dos atores políticos e falta de motivação dos servidores públicos. </a:t>
            </a:r>
          </a:p>
          <a:p>
            <a:pPr algn="just"/>
            <a:r>
              <a:rPr lang="pt-BR" sz="22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	As dificuldades concernentes</a:t>
            </a:r>
            <a:r>
              <a:rPr lang="pt-BR" sz="22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à </a:t>
            </a:r>
            <a:r>
              <a:rPr lang="pt-BR" sz="22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dimensão ambiental </a:t>
            </a:r>
            <a:r>
              <a:rPr lang="pt-BR" sz="22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são: a dificuldade de participação dos beneficiários da política pública e a distância existente entre os órgãos centrais tomadores de decisão e os órgãos executores da política.</a:t>
            </a:r>
            <a:endParaRPr lang="pt-BR" sz="22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509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4D5F2-7F96-49F7-9238-CD5CBBB83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868" y="405686"/>
            <a:ext cx="7236077" cy="482081"/>
          </a:xfrm>
        </p:spPr>
        <p:txBody>
          <a:bodyPr/>
          <a:lstStyle/>
          <a:p>
            <a:r>
              <a:rPr lang="pt-BR" sz="40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MÉTODOS</a:t>
            </a:r>
          </a:p>
        </p:txBody>
      </p:sp>
      <p:pic>
        <p:nvPicPr>
          <p:cNvPr id="4" name="Espaço Reservado para Conteúdo 5">
            <a:extLst>
              <a:ext uri="{FF2B5EF4-FFF2-40B4-BE49-F238E27FC236}">
                <a16:creationId xmlns:a16="http://schemas.microsoft.com/office/drawing/2014/main" id="{DB9525FB-0A2F-420E-A4FC-2B25C2CAE858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28920" t="13528" r="24807" b="10263"/>
          <a:stretch/>
        </p:blipFill>
        <p:spPr bwMode="auto">
          <a:xfrm>
            <a:off x="727969" y="1003177"/>
            <a:ext cx="10821880" cy="5521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38214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801EBF-E5B7-4935-A02D-1C3D7D85A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6295"/>
            <a:ext cx="11135931" cy="753412"/>
          </a:xfrm>
        </p:spPr>
        <p:txBody>
          <a:bodyPr/>
          <a:lstStyle/>
          <a:p>
            <a:pPr algn="just"/>
            <a:r>
              <a:rPr lang="pt-BR" sz="4000" dirty="0">
                <a:solidFill>
                  <a:schemeClr val="tx1"/>
                </a:solidFill>
                <a:latin typeface="Arial Black" panose="020B0A04020102020204" pitchFamily="34" charset="0"/>
              </a:rPr>
              <a:t>Procedimentos Metodológicos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A00282-5430-43CD-B863-35345A7FA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658" y="2045595"/>
            <a:ext cx="10970684" cy="3884613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	</a:t>
            </a:r>
            <a:r>
              <a:rPr lang="pt-BR" sz="2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O levantamento documental e bibliográfico foi realizado com o objetivo de conhecer a legislação, as normas nacionais e internacionais de auditoria e a literatura especializada.</a:t>
            </a:r>
          </a:p>
          <a:p>
            <a:pPr algn="just"/>
            <a:endParaRPr lang="pt-BR" sz="28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pt-BR" sz="28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	</a:t>
            </a:r>
            <a:r>
              <a:rPr lang="pt-BR" sz="2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Na fase de análise documental foram identificados padrões de planejamento, execução, elaboração de relatórios e monitoramento utilizados pelos mais diversos órgãos de controle.</a:t>
            </a:r>
          </a:p>
          <a:p>
            <a:endParaRPr lang="pt-BR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357816"/>
      </p:ext>
    </p:extLst>
  </p:cSld>
  <p:clrMapOvr>
    <a:masterClrMapping/>
  </p:clrMapOvr>
</p:sld>
</file>

<file path=ppt/theme/theme1.xml><?xml version="1.0" encoding="utf-8"?>
<a:theme xmlns:a="http://schemas.openxmlformats.org/drawingml/2006/main" name="Lâmina padronizada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Lâmina padronizada</Template>
  <TotalTime>2501</TotalTime>
  <Words>1109</Words>
  <Application>Microsoft Office PowerPoint</Application>
  <PresentationFormat>Widescreen</PresentationFormat>
  <Paragraphs>52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Wingdings</vt:lpstr>
      <vt:lpstr>Lâmina padronizada</vt:lpstr>
      <vt:lpstr>Tema do Office</vt:lpstr>
      <vt:lpstr>Apresentação do PowerPoint</vt:lpstr>
      <vt:lpstr>INTRODUÇÃO</vt:lpstr>
      <vt:lpstr>REVISÃO TEÓRICA E CONCEITUAL</vt:lpstr>
      <vt:lpstr>Conceitos</vt:lpstr>
      <vt:lpstr>Conceitos</vt:lpstr>
      <vt:lpstr>Conceitos</vt:lpstr>
      <vt:lpstr>Conceitos</vt:lpstr>
      <vt:lpstr>MÉTODOS</vt:lpstr>
      <vt:lpstr>Procedimentos Metodológicos</vt:lpstr>
      <vt:lpstr>Resultado</vt:lpstr>
      <vt:lpstr>Conclusão</vt:lpstr>
      <vt:lpstr>Referências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</dc:creator>
  <cp:lastModifiedBy>147888</cp:lastModifiedBy>
  <cp:revision>189</cp:revision>
  <dcterms:created xsi:type="dcterms:W3CDTF">2018-02-06T23:33:08Z</dcterms:created>
  <dcterms:modified xsi:type="dcterms:W3CDTF">2021-09-21T18:08:31Z</dcterms:modified>
</cp:coreProperties>
</file>