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9" r:id="rId2"/>
  </p:sldMasterIdLst>
  <p:notesMasterIdLst>
    <p:notesMasterId r:id="rId15"/>
  </p:notesMasterIdLst>
  <p:sldIdLst>
    <p:sldId id="287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a" initials="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3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0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AD3C0-833C-4C7E-A5D0-B137BB4BF348}" type="datetimeFigureOut">
              <a:rPr lang="pt-BR" smtClean="0"/>
              <a:t>20/08/2021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E364B-8DF4-43C9-831A-AA318CB397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301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CBA90BB-3DAB-47F8-972D-943B316FCE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F4B0C8-0A68-4B25-939E-CCDBC74AC65C}" type="slidenum">
              <a:rPr lang="pt-BR" altLang="pt-BR" smtClean="0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317FE55-CE28-4A27-B2FD-0B66CA174A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8188"/>
            <a:ext cx="6475413" cy="3643312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5D157F3-6E7D-4CD3-B548-22C5470C8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8" tIns="46034" rIns="92068" bIns="46034"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9724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99EE0F9-06ED-44D8-8821-E73E9159289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5890EB-2017-47B0-8296-0A87CACDDB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6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3BD18AE-DF8A-4A71-BA9A-92967560B51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56F94B0-796F-4325-8E23-060E3E07691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1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1" y="457201"/>
            <a:ext cx="2741084" cy="54086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4086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970F3BF-9F9C-459A-932E-782129BF1B9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242EA8-DFD0-4234-A195-5C383FD6FA0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532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C547AC87-C560-43E5-A394-281E693A936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83418F0D-3769-4377-8484-82DE527C0E1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B2B0-71B9-4BB6-97CD-9233BB6289F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9181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76245E2A-17FD-4727-AB0A-29237CB82AF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432E141C-94B0-45B0-879E-BBCC44806AE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204F1-B3DA-431F-A189-6E4E87F266E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428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725FFA5A-EB28-4C59-9D68-640D19D1CF2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7FE553FD-55AF-4EFD-8C07-88CE855F1D2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E5B1-DEAB-499F-8726-C7B6C1A3F66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7612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1" y="1981201"/>
            <a:ext cx="5382684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384800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8">
            <a:extLst>
              <a:ext uri="{FF2B5EF4-FFF2-40B4-BE49-F238E27FC236}">
                <a16:creationId xmlns:a16="http://schemas.microsoft.com/office/drawing/2014/main" id="{8C8ADA70-026C-49C6-8D3B-E9A1FF02D97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5780B90C-1250-43F8-90B3-6447DB3D61B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A404A-C7A0-44BF-B276-ADC79E0010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3116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8">
            <a:extLst>
              <a:ext uri="{FF2B5EF4-FFF2-40B4-BE49-F238E27FC236}">
                <a16:creationId xmlns:a16="http://schemas.microsoft.com/office/drawing/2014/main" id="{F009DF40-18AC-4733-AE64-EF37533C639A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3918FEE3-1DED-4DCD-8321-C3056F39AA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3D176-E5AB-45EE-8D20-804C938764D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5478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38">
            <a:extLst>
              <a:ext uri="{FF2B5EF4-FFF2-40B4-BE49-F238E27FC236}">
                <a16:creationId xmlns:a16="http://schemas.microsoft.com/office/drawing/2014/main" id="{3C27A648-CA89-4426-92B7-D6E26B2E02C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F226E588-B261-4E5B-AC2C-DAC4EAFAE48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46E98-A994-4032-A8EE-BDCA71860C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2934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">
            <a:extLst>
              <a:ext uri="{FF2B5EF4-FFF2-40B4-BE49-F238E27FC236}">
                <a16:creationId xmlns:a16="http://schemas.microsoft.com/office/drawing/2014/main" id="{A61B3A30-C304-4E65-8D9B-9694B127D40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CB1037A2-EFC0-4B35-9C40-78A966B6884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74EF4-8048-49FD-98E6-74D7321307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101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8">
            <a:extLst>
              <a:ext uri="{FF2B5EF4-FFF2-40B4-BE49-F238E27FC236}">
                <a16:creationId xmlns:a16="http://schemas.microsoft.com/office/drawing/2014/main" id="{38A4AACC-0112-4A0C-BEC6-3BF497DBE62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6B0A1DDB-C15F-4A4B-8EAF-AC8D7BE1A40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87DF-B2D1-4AE9-A93C-EFEC79A365E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713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F8CAB2B-F620-48F5-91E5-32EAC98DC51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8329451-D738-4ADF-B73A-997B65D50A0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877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38">
            <a:extLst>
              <a:ext uri="{FF2B5EF4-FFF2-40B4-BE49-F238E27FC236}">
                <a16:creationId xmlns:a16="http://schemas.microsoft.com/office/drawing/2014/main" id="{9F54A026-91B5-4B3E-AA9A-2DF902E0D33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6" name="Rectangle 39">
            <a:extLst>
              <a:ext uri="{FF2B5EF4-FFF2-40B4-BE49-F238E27FC236}">
                <a16:creationId xmlns:a16="http://schemas.microsoft.com/office/drawing/2014/main" id="{DA265AE0-523E-4656-B916-2D35FEAA66B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42594-E714-4159-8793-C28823047E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2896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CAE5004F-287E-4D8A-89CE-008C7C109B37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A5970F3C-C124-464C-AB93-407F8298395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AA7B9-B16D-44E5-A097-F3C372151E3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1506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1" y="457201"/>
            <a:ext cx="2741084" cy="54086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8026400" cy="54086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8">
            <a:extLst>
              <a:ext uri="{FF2B5EF4-FFF2-40B4-BE49-F238E27FC236}">
                <a16:creationId xmlns:a16="http://schemas.microsoft.com/office/drawing/2014/main" id="{C6240088-B352-4D8E-A681-FD56B1DB804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8A06E6BB-C3D1-4C49-8504-922FD2766A7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91A7-5CE8-424D-8E48-624D2B7B8A8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347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F93326-6B9E-4E7D-B423-2315526E4F9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3CB6662-7F65-4B22-842D-F95DCD73887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9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1" y="1981201"/>
            <a:ext cx="5382684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384800" cy="388461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7FAF775-087B-42A6-965C-C5C45F0E44C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E6F2E02-4257-4816-8110-348CE5293D7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34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7A83E21-5088-4279-BF91-4647E859D12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9CB3D48-E630-459C-B518-3E91A9FA638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41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1480D89-3EF4-4F1A-AB5B-A954057E0C0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5CA3F1F-A50E-4CB9-B6D7-EEE4608D08A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96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60581B-485D-46AD-83C6-AADD71A1CD7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71E422-15D3-4D55-9289-5413F4011F5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82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8F2109D-D8AA-4F5D-98A0-2C278D288EC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FE8ADF0-1EF2-4183-84C7-6065AA9C9FB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638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741F875-B4E1-4EF1-B1A3-08D6CC4190A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2700FF6-3E9F-479D-A363-720A5D314CD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94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63ACF254-E84F-45BC-97C8-D62109EF1D7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panose="020B0502040204020203" pitchFamily="34" charset="0"/>
              </a:defRPr>
            </a:lvl1pPr>
          </a:lstStyle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ADF319D-FB45-4EA1-97F3-99EB694CC9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842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 Black" panose="020B0A04020102020204" pitchFamily="34" charset="0"/>
                <a:cs typeface="Segoe UI" panose="020B0502040204020203" pitchFamily="34" charset="0"/>
              </a:defRPr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  <p:grpSp>
        <p:nvGrpSpPr>
          <p:cNvPr id="1028" name="Group 3">
            <a:extLst>
              <a:ext uri="{FF2B5EF4-FFF2-40B4-BE49-F238E27FC236}">
                <a16:creationId xmlns:a16="http://schemas.microsoft.com/office/drawing/2014/main" id="{787A2156-1D26-4450-898F-1FF4D74FC5F1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544513"/>
            <a:chOff x="0" y="0"/>
            <a:chExt cx="5759" cy="343"/>
          </a:xfrm>
        </p:grpSpPr>
        <p:sp>
          <p:nvSpPr>
            <p:cNvPr id="1037" name="Rectangle 4">
              <a:extLst>
                <a:ext uri="{FF2B5EF4-FFF2-40B4-BE49-F238E27FC236}">
                  <a16:creationId xmlns:a16="http://schemas.microsoft.com/office/drawing/2014/main" id="{62C52EAF-A022-4CB8-8F48-3664C25EA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" cy="335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00C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38" name="Rectangle 5">
              <a:extLst>
                <a:ext uri="{FF2B5EF4-FFF2-40B4-BE49-F238E27FC236}">
                  <a16:creationId xmlns:a16="http://schemas.microsoft.com/office/drawing/2014/main" id="{737D15ED-A3C7-4FB7-AA29-A0C5E9675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499" cy="172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66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39" name="Rectangle 6">
              <a:extLst>
                <a:ext uri="{FF2B5EF4-FFF2-40B4-BE49-F238E27FC236}">
                  <a16:creationId xmlns:a16="http://schemas.microsoft.com/office/drawing/2014/main" id="{89431FB7-546B-4E50-B9BD-6FF933DD6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6" cy="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0" name="Rectangle 7">
              <a:extLst>
                <a:ext uri="{FF2B5EF4-FFF2-40B4-BE49-F238E27FC236}">
                  <a16:creationId xmlns:a16="http://schemas.microsoft.com/office/drawing/2014/main" id="{C8D9F836-1581-4A7E-9062-73C7878DE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7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1" name="Rectangle 8">
              <a:extLst>
                <a:ext uri="{FF2B5EF4-FFF2-40B4-BE49-F238E27FC236}">
                  <a16:creationId xmlns:a16="http://schemas.microsoft.com/office/drawing/2014/main" id="{E6CFE13D-14A0-42AF-A79D-8BAED2DDC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7" cy="88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2" name="Rectangle 9">
              <a:extLst>
                <a:ext uri="{FF2B5EF4-FFF2-40B4-BE49-F238E27FC236}">
                  <a16:creationId xmlns:a16="http://schemas.microsoft.com/office/drawing/2014/main" id="{036B5E5B-2FC2-4102-AC20-1A258E837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5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3" name="Rectangle 10">
              <a:extLst>
                <a:ext uri="{FF2B5EF4-FFF2-40B4-BE49-F238E27FC236}">
                  <a16:creationId xmlns:a16="http://schemas.microsoft.com/office/drawing/2014/main" id="{D58FBAEA-4AE8-4242-BC4F-006347999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8" cy="86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4" name="Rectangle 11">
              <a:extLst>
                <a:ext uri="{FF2B5EF4-FFF2-40B4-BE49-F238E27FC236}">
                  <a16:creationId xmlns:a16="http://schemas.microsoft.com/office/drawing/2014/main" id="{B075B4D9-6C73-4DDE-8F90-7FC1DDE10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6" cy="86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  <p:sp>
          <p:nvSpPr>
            <p:cNvPr id="1045" name="Rectangle 12">
              <a:extLst>
                <a:ext uri="{FF2B5EF4-FFF2-40B4-BE49-F238E27FC236}">
                  <a16:creationId xmlns:a16="http://schemas.microsoft.com/office/drawing/2014/main" id="{D09B1D64-0904-4CE5-94CE-BE662D56B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5" cy="85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 sz="1800"/>
            </a:p>
          </p:txBody>
        </p:sp>
      </p:grpSp>
      <p:sp>
        <p:nvSpPr>
          <p:cNvPr id="1029" name="Rectangle 13">
            <a:extLst>
              <a:ext uri="{FF2B5EF4-FFF2-40B4-BE49-F238E27FC236}">
                <a16:creationId xmlns:a16="http://schemas.microsoft.com/office/drawing/2014/main" id="{6845AA90-8CD8-46A7-878B-D1B3BC141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457201"/>
            <a:ext cx="10970684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30" name="Rectangle 14">
            <a:extLst>
              <a:ext uri="{FF2B5EF4-FFF2-40B4-BE49-F238E27FC236}">
                <a16:creationId xmlns:a16="http://schemas.microsoft.com/office/drawing/2014/main" id="{3F00456D-7488-44A8-9119-C157C3370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981201"/>
            <a:ext cx="10970684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1031" name="Text Box 15">
            <a:extLst>
              <a:ext uri="{FF2B5EF4-FFF2-40B4-BE49-F238E27FC236}">
                <a16:creationId xmlns:a16="http://schemas.microsoft.com/office/drawing/2014/main" id="{0C645668-D7B2-4E9A-AAF9-450515A3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1800"/>
          </a:p>
        </p:txBody>
      </p:sp>
      <p:grpSp>
        <p:nvGrpSpPr>
          <p:cNvPr id="1032" name="Group 16">
            <a:extLst>
              <a:ext uri="{FF2B5EF4-FFF2-40B4-BE49-F238E27FC236}">
                <a16:creationId xmlns:a16="http://schemas.microsoft.com/office/drawing/2014/main" id="{AB219B46-C705-402C-8132-740925CBB68F}"/>
              </a:ext>
            </a:extLst>
          </p:cNvPr>
          <p:cNvGrpSpPr>
            <a:grpSpLocks/>
          </p:cNvGrpSpPr>
          <p:nvPr/>
        </p:nvGrpSpPr>
        <p:grpSpPr bwMode="auto">
          <a:xfrm>
            <a:off x="3024718" y="2636838"/>
            <a:ext cx="6498167" cy="2220912"/>
            <a:chOff x="1429" y="1661"/>
            <a:chExt cx="3070" cy="1399"/>
          </a:xfrm>
        </p:grpSpPr>
        <p:sp>
          <p:nvSpPr>
            <p:cNvPr id="1033" name="Freeform 17">
              <a:extLst>
                <a:ext uri="{FF2B5EF4-FFF2-40B4-BE49-F238E27FC236}">
                  <a16:creationId xmlns:a16="http://schemas.microsoft.com/office/drawing/2014/main" id="{E7ADBFEF-F75D-4054-81E1-BA0FC4572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16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  <p:sp>
          <p:nvSpPr>
            <p:cNvPr id="1034" name="Freeform 18">
              <a:extLst>
                <a:ext uri="{FF2B5EF4-FFF2-40B4-BE49-F238E27FC236}">
                  <a16:creationId xmlns:a16="http://schemas.microsoft.com/office/drawing/2014/main" id="{2FAA8852-FBB8-48D2-8B5E-A82F7948DD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7" y="23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  <p:sp>
          <p:nvSpPr>
            <p:cNvPr id="1035" name="Freeform 19">
              <a:extLst>
                <a:ext uri="{FF2B5EF4-FFF2-40B4-BE49-F238E27FC236}">
                  <a16:creationId xmlns:a16="http://schemas.microsoft.com/office/drawing/2014/main" id="{EABDA657-E94A-422B-98D0-A653A347C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  <p:sp>
          <p:nvSpPr>
            <p:cNvPr id="1036" name="Freeform 20">
              <a:extLst>
                <a:ext uri="{FF2B5EF4-FFF2-40B4-BE49-F238E27FC236}">
                  <a16:creationId xmlns:a16="http://schemas.microsoft.com/office/drawing/2014/main" id="{155DBEFE-3AD5-45E6-9C53-F78E885284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3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 sz="1800"/>
            </a:p>
          </p:txBody>
        </p:sp>
      </p:grpSp>
    </p:spTree>
    <p:extLst>
      <p:ext uri="{BB962C8B-B14F-4D97-AF65-F5344CB8AC3E}">
        <p14:creationId xmlns:p14="http://schemas.microsoft.com/office/powerpoint/2010/main" val="10227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6D90382C-E518-46CF-B322-277ADE1D5638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544513"/>
            <a:chOff x="0" y="0"/>
            <a:chExt cx="5759" cy="343"/>
          </a:xfrm>
        </p:grpSpPr>
        <p:sp>
          <p:nvSpPr>
            <p:cNvPr id="2080" name="Rectangle 2">
              <a:extLst>
                <a:ext uri="{FF2B5EF4-FFF2-40B4-BE49-F238E27FC236}">
                  <a16:creationId xmlns:a16="http://schemas.microsoft.com/office/drawing/2014/main" id="{2CCA5C10-FA84-43D8-A7E0-258F340C0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79" cy="335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00C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1" name="Rectangle 3">
              <a:extLst>
                <a:ext uri="{FF2B5EF4-FFF2-40B4-BE49-F238E27FC236}">
                  <a16:creationId xmlns:a16="http://schemas.microsoft.com/office/drawing/2014/main" id="{4C71F98F-8DB0-4F22-8330-7BF44E616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499" cy="172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66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2" name="Rectangle 4">
              <a:extLst>
                <a:ext uri="{FF2B5EF4-FFF2-40B4-BE49-F238E27FC236}">
                  <a16:creationId xmlns:a16="http://schemas.microsoft.com/office/drawing/2014/main" id="{5057D90F-06E4-47F9-8CD8-39871A5C8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6" cy="88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3" name="Rectangle 5">
              <a:extLst>
                <a:ext uri="{FF2B5EF4-FFF2-40B4-BE49-F238E27FC236}">
                  <a16:creationId xmlns:a16="http://schemas.microsoft.com/office/drawing/2014/main" id="{0103277A-3590-47BE-80A2-9A74A95A7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7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4" name="Rectangle 6">
              <a:extLst>
                <a:ext uri="{FF2B5EF4-FFF2-40B4-BE49-F238E27FC236}">
                  <a16:creationId xmlns:a16="http://schemas.microsoft.com/office/drawing/2014/main" id="{B281A1AC-081F-4057-BD6A-0832F71A0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7" cy="88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5" name="Rectangle 7">
              <a:extLst>
                <a:ext uri="{FF2B5EF4-FFF2-40B4-BE49-F238E27FC236}">
                  <a16:creationId xmlns:a16="http://schemas.microsoft.com/office/drawing/2014/main" id="{428FCDE4-AED7-4C81-8629-C6544B052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5" cy="8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" name="Rectangle 8">
              <a:extLst>
                <a:ext uri="{FF2B5EF4-FFF2-40B4-BE49-F238E27FC236}">
                  <a16:creationId xmlns:a16="http://schemas.microsoft.com/office/drawing/2014/main" id="{9F7C1E7B-F878-49A1-9753-B3CF30991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8" cy="86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3" name="Rectangle 9">
              <a:extLst>
                <a:ext uri="{FF2B5EF4-FFF2-40B4-BE49-F238E27FC236}">
                  <a16:creationId xmlns:a16="http://schemas.microsoft.com/office/drawing/2014/main" id="{B1C87BA3-A3DA-4C8D-B143-8764067DF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6" cy="86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88" name="Rectangle 10">
              <a:extLst>
                <a:ext uri="{FF2B5EF4-FFF2-40B4-BE49-F238E27FC236}">
                  <a16:creationId xmlns:a16="http://schemas.microsoft.com/office/drawing/2014/main" id="{7FDFCBDD-2412-41F6-8BF6-32DD1E57E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5" cy="85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</p:grpSp>
      <p:grpSp>
        <p:nvGrpSpPr>
          <p:cNvPr id="2051" name="Group 11">
            <a:extLst>
              <a:ext uri="{FF2B5EF4-FFF2-40B4-BE49-F238E27FC236}">
                <a16:creationId xmlns:a16="http://schemas.microsoft.com/office/drawing/2014/main" id="{B6323415-EFC7-45BD-A5CF-7A4C8D80C0E5}"/>
              </a:ext>
            </a:extLst>
          </p:cNvPr>
          <p:cNvGrpSpPr>
            <a:grpSpLocks/>
          </p:cNvGrpSpPr>
          <p:nvPr/>
        </p:nvGrpSpPr>
        <p:grpSpPr bwMode="auto">
          <a:xfrm>
            <a:off x="3024718" y="2636838"/>
            <a:ext cx="6498167" cy="2220912"/>
            <a:chOff x="1429" y="1661"/>
            <a:chExt cx="3070" cy="1399"/>
          </a:xfrm>
        </p:grpSpPr>
        <p:sp>
          <p:nvSpPr>
            <p:cNvPr id="2076" name="Freeform 12">
              <a:extLst>
                <a:ext uri="{FF2B5EF4-FFF2-40B4-BE49-F238E27FC236}">
                  <a16:creationId xmlns:a16="http://schemas.microsoft.com/office/drawing/2014/main" id="{5A4ACF02-3D8A-495E-B850-01827AFFB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16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7" name="Freeform 13">
              <a:extLst>
                <a:ext uri="{FF2B5EF4-FFF2-40B4-BE49-F238E27FC236}">
                  <a16:creationId xmlns:a16="http://schemas.microsoft.com/office/drawing/2014/main" id="{D78DEECC-4AAB-4AE3-8B5B-B3DBFFF95EA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7" y="23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8" name="Freeform 14">
              <a:extLst>
                <a:ext uri="{FF2B5EF4-FFF2-40B4-BE49-F238E27FC236}">
                  <a16:creationId xmlns:a16="http://schemas.microsoft.com/office/drawing/2014/main" id="{14BE3839-D3A2-42D2-A1F6-B9F6E7E07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9" name="Freeform 15">
              <a:extLst>
                <a:ext uri="{FF2B5EF4-FFF2-40B4-BE49-F238E27FC236}">
                  <a16:creationId xmlns:a16="http://schemas.microsoft.com/office/drawing/2014/main" id="{57DFD4DB-56CA-44E4-B2C4-2A7A670C2CF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3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2052" name="Group 16">
            <a:extLst>
              <a:ext uri="{FF2B5EF4-FFF2-40B4-BE49-F238E27FC236}">
                <a16:creationId xmlns:a16="http://schemas.microsoft.com/office/drawing/2014/main" id="{96874DC5-5829-4B05-BBCF-66969973F5BF}"/>
              </a:ext>
            </a:extLst>
          </p:cNvPr>
          <p:cNvGrpSpPr>
            <a:grpSpLocks/>
          </p:cNvGrpSpPr>
          <p:nvPr/>
        </p:nvGrpSpPr>
        <p:grpSpPr bwMode="auto">
          <a:xfrm>
            <a:off x="1" y="1"/>
            <a:ext cx="12189884" cy="6856413"/>
            <a:chOff x="0" y="0"/>
            <a:chExt cx="5759" cy="4319"/>
          </a:xfrm>
        </p:grpSpPr>
        <p:sp>
          <p:nvSpPr>
            <p:cNvPr id="2063" name="Rectangle 17">
              <a:extLst>
                <a:ext uri="{FF2B5EF4-FFF2-40B4-BE49-F238E27FC236}">
                  <a16:creationId xmlns:a16="http://schemas.microsoft.com/office/drawing/2014/main" id="{4A74B613-7397-4348-B29B-2428D0C63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207" cy="4319"/>
            </a:xfrm>
            <a:prstGeom prst="rect">
              <a:avLst/>
            </a:prstGeom>
            <a:gradFill rotWithShape="0">
              <a:gsLst>
                <a:gs pos="0">
                  <a:srgbClr val="000066"/>
                </a:gs>
                <a:gs pos="100000">
                  <a:srgbClr val="0000C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sp>
          <p:nvSpPr>
            <p:cNvPr id="2064" name="Rectangle 18">
              <a:extLst>
                <a:ext uri="{FF2B5EF4-FFF2-40B4-BE49-F238E27FC236}">
                  <a16:creationId xmlns:a16="http://schemas.microsoft.com/office/drawing/2014/main" id="{B9A36415-F491-4796-BE16-F66C7A5F3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065"/>
              <a:ext cx="4678" cy="1595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pt-BR" altLang="pt-BR"/>
            </a:p>
          </p:txBody>
        </p:sp>
        <p:grpSp>
          <p:nvGrpSpPr>
            <p:cNvPr id="2065" name="Group 19">
              <a:extLst>
                <a:ext uri="{FF2B5EF4-FFF2-40B4-BE49-F238E27FC236}">
                  <a16:creationId xmlns:a16="http://schemas.microsoft.com/office/drawing/2014/main" id="{AC533905-4757-413E-8146-45AAC811C0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5" cy="1988"/>
              <a:chOff x="0" y="672"/>
              <a:chExt cx="1805" cy="1988"/>
            </a:xfrm>
          </p:grpSpPr>
          <p:sp>
            <p:nvSpPr>
              <p:cNvPr id="2066" name="Rectangle 20">
                <a:extLst>
                  <a:ext uri="{FF2B5EF4-FFF2-40B4-BE49-F238E27FC236}">
                    <a16:creationId xmlns:a16="http://schemas.microsoft.com/office/drawing/2014/main" id="{83F1A40E-180D-4FBD-9C62-7F829750D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2" cy="403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67" name="Rectangle 21">
                <a:extLst>
                  <a:ext uri="{FF2B5EF4-FFF2-40B4-BE49-F238E27FC236}">
                    <a16:creationId xmlns:a16="http://schemas.microsoft.com/office/drawing/2014/main" id="{E89DAFD0-4492-471D-8EF9-9639AAEE17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1" cy="404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68" name="Rectangle 22">
                <a:extLst>
                  <a:ext uri="{FF2B5EF4-FFF2-40B4-BE49-F238E27FC236}">
                    <a16:creationId xmlns:a16="http://schemas.microsoft.com/office/drawing/2014/main" id="{8F4AA039-10DC-4161-94BD-C03295719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8" cy="399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69" name="Rectangle 23">
                <a:extLst>
                  <a:ext uri="{FF2B5EF4-FFF2-40B4-BE49-F238E27FC236}">
                    <a16:creationId xmlns:a16="http://schemas.microsoft.com/office/drawing/2014/main" id="{180C3ABB-BEE9-4CAF-8A95-C749A5E86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7" cy="40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0" name="Rectangle 24">
                <a:extLst>
                  <a:ext uri="{FF2B5EF4-FFF2-40B4-BE49-F238E27FC236}">
                    <a16:creationId xmlns:a16="http://schemas.microsoft.com/office/drawing/2014/main" id="{4696C064-997C-468F-BFBD-E9E737ACB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8" cy="404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1" name="Rectangle 25">
                <a:extLst>
                  <a:ext uri="{FF2B5EF4-FFF2-40B4-BE49-F238E27FC236}">
                    <a16:creationId xmlns:a16="http://schemas.microsoft.com/office/drawing/2014/main" id="{95D227C4-6AF9-4178-B966-B36F8A4F0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7" cy="398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2" name="Rectangle 26">
                <a:extLst>
                  <a:ext uri="{FF2B5EF4-FFF2-40B4-BE49-F238E27FC236}">
                    <a16:creationId xmlns:a16="http://schemas.microsoft.com/office/drawing/2014/main" id="{123063EB-90DC-4965-AF58-42DCED8E7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6" cy="398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3" name="Rectangle 27">
                <a:extLst>
                  <a:ext uri="{FF2B5EF4-FFF2-40B4-BE49-F238E27FC236}">
                    <a16:creationId xmlns:a16="http://schemas.microsoft.com/office/drawing/2014/main" id="{BFA11F39-65DF-4D7A-901C-6E93ECD7DA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1" cy="398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4" name="Rectangle 28">
                <a:extLst>
                  <a:ext uri="{FF2B5EF4-FFF2-40B4-BE49-F238E27FC236}">
                    <a16:creationId xmlns:a16="http://schemas.microsoft.com/office/drawing/2014/main" id="{94F4F47C-6908-4DBB-9D60-DE346716A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2" cy="405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  <p:sp>
            <p:nvSpPr>
              <p:cNvPr id="2075" name="Rectangle 29">
                <a:extLst>
                  <a:ext uri="{FF2B5EF4-FFF2-40B4-BE49-F238E27FC236}">
                    <a16:creationId xmlns:a16="http://schemas.microsoft.com/office/drawing/2014/main" id="{6BDCC07C-EE21-4362-9578-AC801FECA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7" cy="405"/>
              </a:xfrm>
              <a:prstGeom prst="rect">
                <a:avLst/>
              </a:prstGeom>
              <a:solidFill>
                <a:srgbClr val="3333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pt-BR" altLang="pt-BR"/>
              </a:p>
            </p:txBody>
          </p:sp>
        </p:grpSp>
      </p:grpSp>
      <p:grpSp>
        <p:nvGrpSpPr>
          <p:cNvPr id="2053" name="Group 30">
            <a:extLst>
              <a:ext uri="{FF2B5EF4-FFF2-40B4-BE49-F238E27FC236}">
                <a16:creationId xmlns:a16="http://schemas.microsoft.com/office/drawing/2014/main" id="{4E126EDC-AB28-45F1-A5EB-CF6F30DDA084}"/>
              </a:ext>
            </a:extLst>
          </p:cNvPr>
          <p:cNvGrpSpPr>
            <a:grpSpLocks/>
          </p:cNvGrpSpPr>
          <p:nvPr/>
        </p:nvGrpSpPr>
        <p:grpSpPr bwMode="auto">
          <a:xfrm>
            <a:off x="3024718" y="2636838"/>
            <a:ext cx="6498167" cy="2220912"/>
            <a:chOff x="1429" y="1661"/>
            <a:chExt cx="3070" cy="1399"/>
          </a:xfrm>
        </p:grpSpPr>
        <p:sp>
          <p:nvSpPr>
            <p:cNvPr id="2059" name="Freeform 31">
              <a:extLst>
                <a:ext uri="{FF2B5EF4-FFF2-40B4-BE49-F238E27FC236}">
                  <a16:creationId xmlns:a16="http://schemas.microsoft.com/office/drawing/2014/main" id="{D47F3A29-1F9C-43D3-B5B6-3C5AB4C87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7" y="16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0" name="Freeform 32">
              <a:extLst>
                <a:ext uri="{FF2B5EF4-FFF2-40B4-BE49-F238E27FC236}">
                  <a16:creationId xmlns:a16="http://schemas.microsoft.com/office/drawing/2014/main" id="{CE9D3473-77A1-49AA-A5A8-F908ACA155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267" y="2361"/>
              <a:ext cx="1395" cy="699"/>
            </a:xfrm>
            <a:custGeom>
              <a:avLst/>
              <a:gdLst>
                <a:gd name="T0" fmla="*/ 0 w 960"/>
                <a:gd name="T1" fmla="*/ 0 h 480"/>
                <a:gd name="T2" fmla="*/ 9036 w 960"/>
                <a:gd name="T3" fmla="*/ 0 h 480"/>
                <a:gd name="T4" fmla="*/ 4519 w 960"/>
                <a:gd name="T5" fmla="*/ 4577 h 480"/>
                <a:gd name="T6" fmla="*/ 0 w 960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0" h="480">
                  <a:moveTo>
                    <a:pt x="0" y="0"/>
                  </a:moveTo>
                  <a:lnTo>
                    <a:pt x="960" y="0"/>
                  </a:lnTo>
                  <a:lnTo>
                    <a:pt x="48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1" name="Freeform 33">
              <a:extLst>
                <a:ext uri="{FF2B5EF4-FFF2-40B4-BE49-F238E27FC236}">
                  <a16:creationId xmlns:a16="http://schemas.microsoft.com/office/drawing/2014/main" id="{37458657-F501-47DC-80AC-B0036CA84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2" name="Freeform 34">
              <a:extLst>
                <a:ext uri="{FF2B5EF4-FFF2-40B4-BE49-F238E27FC236}">
                  <a16:creationId xmlns:a16="http://schemas.microsoft.com/office/drawing/2014/main" id="{602C3FE5-C1FB-4ACF-BBB5-BEF9BDBB877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313" y="1661"/>
              <a:ext cx="1186" cy="1399"/>
            </a:xfrm>
            <a:custGeom>
              <a:avLst/>
              <a:gdLst>
                <a:gd name="T0" fmla="*/ 0 w 720"/>
                <a:gd name="T1" fmla="*/ 87790 h 864"/>
                <a:gd name="T2" fmla="*/ 153554 w 720"/>
                <a:gd name="T3" fmla="*/ 0 h 864"/>
                <a:gd name="T4" fmla="*/ 255675 w 720"/>
                <a:gd name="T5" fmla="*/ 58614 h 864"/>
                <a:gd name="T6" fmla="*/ 204970 w 720"/>
                <a:gd name="T7" fmla="*/ 87790 h 864"/>
                <a:gd name="T8" fmla="*/ 255675 w 720"/>
                <a:gd name="T9" fmla="*/ 117205 h 864"/>
                <a:gd name="T10" fmla="*/ 153554 w 720"/>
                <a:gd name="T11" fmla="*/ 175855 h 864"/>
                <a:gd name="T12" fmla="*/ 0 w 720"/>
                <a:gd name="T13" fmla="*/ 87790 h 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0" h="864">
                  <a:moveTo>
                    <a:pt x="0" y="432"/>
                  </a:moveTo>
                  <a:lnTo>
                    <a:pt x="432" y="0"/>
                  </a:lnTo>
                  <a:lnTo>
                    <a:pt x="720" y="288"/>
                  </a:lnTo>
                  <a:lnTo>
                    <a:pt x="576" y="432"/>
                  </a:lnTo>
                  <a:lnTo>
                    <a:pt x="720" y="576"/>
                  </a:lnTo>
                  <a:lnTo>
                    <a:pt x="432" y="86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6699FF">
                <a:alpha val="29803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4" name="Rectangle 35">
            <a:extLst>
              <a:ext uri="{FF2B5EF4-FFF2-40B4-BE49-F238E27FC236}">
                <a16:creationId xmlns:a16="http://schemas.microsoft.com/office/drawing/2014/main" id="{83439081-894E-401D-A7E9-F017BD820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457201"/>
            <a:ext cx="10970684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2055" name="Rectangle 36">
            <a:extLst>
              <a:ext uri="{FF2B5EF4-FFF2-40B4-BE49-F238E27FC236}">
                <a16:creationId xmlns:a16="http://schemas.microsoft.com/office/drawing/2014/main" id="{9C10310A-F400-43CD-B767-E9DF55A59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981201"/>
            <a:ext cx="10970684" cy="388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da estrutura de tópicos</a:t>
            </a:r>
          </a:p>
          <a:p>
            <a:pPr lvl="1"/>
            <a:r>
              <a:rPr lang="en-GB" altLang="pt-BR"/>
              <a:t>2.º nível da estrutura de tópicos</a:t>
            </a:r>
          </a:p>
          <a:p>
            <a:pPr lvl="2"/>
            <a:r>
              <a:rPr lang="en-GB" altLang="pt-BR"/>
              <a:t>3.º nível da estrutura de tópicos</a:t>
            </a:r>
          </a:p>
          <a:p>
            <a:pPr lvl="3"/>
            <a:r>
              <a:rPr lang="en-GB" altLang="pt-BR"/>
              <a:t>4.º nível da estrutura de tópicos</a:t>
            </a:r>
          </a:p>
          <a:p>
            <a:pPr lvl="4"/>
            <a:r>
              <a:rPr lang="en-GB" altLang="pt-BR"/>
              <a:t>5.º nível da estrutura de tópicos</a:t>
            </a:r>
          </a:p>
          <a:p>
            <a:pPr lvl="4"/>
            <a:r>
              <a:rPr lang="en-GB" altLang="pt-BR"/>
              <a:t>6.º nível da estrutura de tópicos</a:t>
            </a:r>
          </a:p>
          <a:p>
            <a:pPr lvl="4"/>
            <a:r>
              <a:rPr lang="en-GB" altLang="pt-BR"/>
              <a:t>7.º nível da estrutura de tópicos</a:t>
            </a:r>
          </a:p>
        </p:txBody>
      </p:sp>
      <p:sp>
        <p:nvSpPr>
          <p:cNvPr id="2056" name="Text Box 37">
            <a:extLst>
              <a:ext uri="{FF2B5EF4-FFF2-40B4-BE49-F238E27FC236}">
                <a16:creationId xmlns:a16="http://schemas.microsoft.com/office/drawing/2014/main" id="{D82FB448-F00C-4531-B1E9-769B415F6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2086" name="Rectangle 38">
            <a:extLst>
              <a:ext uri="{FF2B5EF4-FFF2-40B4-BE49-F238E27FC236}">
                <a16:creationId xmlns:a16="http://schemas.microsoft.com/office/drawing/2014/main" id="{D4A73415-F71B-4E71-A61A-AB8A0C0C2C5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8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pt-BR" altLang="pt-BR"/>
              <a:t>Prof. Neiva dos Santos Ferreira</a:t>
            </a:r>
          </a:p>
        </p:txBody>
      </p:sp>
      <p:sp>
        <p:nvSpPr>
          <p:cNvPr id="2087" name="Rectangle 39">
            <a:extLst>
              <a:ext uri="{FF2B5EF4-FFF2-40B4-BE49-F238E27FC236}">
                <a16:creationId xmlns:a16="http://schemas.microsoft.com/office/drawing/2014/main" id="{09F856BA-83B5-4DE1-9B21-B7C90DA4C6D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842684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latin typeface="Arial Black" panose="020B0A0402010202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93126-14A0-4D98-9D55-336A8D31A2E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966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dt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FF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9.jp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gif"/><Relationship Id="rId1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>
            <a:extLst>
              <a:ext uri="{FF2B5EF4-FFF2-40B4-BE49-F238E27FC236}">
                <a16:creationId xmlns:a16="http://schemas.microsoft.com/office/drawing/2014/main" id="{A5A56FE8-1ECC-4C4D-B4B3-31017E3B3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358" y="1568309"/>
            <a:ext cx="10601740" cy="265919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pt-BR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UNIVERSIDADE FEDERAL DE RONDÔNIA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pt-BR" sz="1600" b="1" dirty="0">
                <a:solidFill>
                  <a:srgbClr val="0070C0"/>
                </a:solidFill>
                <a:latin typeface="Arial Black" panose="020B0A04020102020204" pitchFamily="34" charset="0"/>
              </a:rPr>
              <a:t>PROGRAMA DE MESTRADO EM ADMINISTRAÇÃO - PPGA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COLÓQUIO GEITEC DE INOVAÇÃO E SUSTENTABILIDADE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400" b="1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sz="16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  <a:defRPr/>
            </a:pPr>
            <a:endParaRPr lang="pt-BR" sz="160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pt-B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Educação ambiental para a inovação e sustentabilidade na Amazônia</a:t>
            </a:r>
            <a:r>
              <a:rPr lang="pt-BR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sz="2800" dirty="0">
              <a:solidFill>
                <a:srgbClr val="C00000"/>
              </a:solidFill>
              <a:latin typeface="Arial Black" panose="020B0A04020102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5123" name="Picture 7">
            <a:extLst>
              <a:ext uri="{FF2B5EF4-FFF2-40B4-BE49-F238E27FC236}">
                <a16:creationId xmlns:a16="http://schemas.microsoft.com/office/drawing/2014/main" id="{3D02879C-CEE4-4C8F-9C67-BC3DF0E6B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369889"/>
            <a:ext cx="1243012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1">
            <a:extLst>
              <a:ext uri="{FF2B5EF4-FFF2-40B4-BE49-F238E27FC236}">
                <a16:creationId xmlns:a16="http://schemas.microsoft.com/office/drawing/2014/main" id="{67EA3712-7CD5-4244-95B4-D14B2A52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521" y="4338419"/>
            <a:ext cx="10729114" cy="70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3077" tIns="43200" rIns="83077" bIns="432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200" b="1" dirty="0">
              <a:solidFill>
                <a:srgbClr val="00B0F0"/>
              </a:solidFill>
              <a:latin typeface="Arial Black" panose="020B0A04020102020204" pitchFamily="34" charset="0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ct val="0"/>
              </a:spcBef>
              <a:buClrTx/>
              <a:buNone/>
            </a:pPr>
            <a:r>
              <a:rPr lang="pt-BR" altLang="pt-BR" sz="1600" dirty="0">
                <a:latin typeface="Arial Black" panose="020B0A04020102020204" pitchFamily="34" charset="0"/>
              </a:rPr>
              <a:t>Prof. Dra. Irene Yoko Taguchi </a:t>
            </a:r>
            <a:r>
              <a:rPr lang="pt-BR" altLang="pt-BR" sz="1600" dirty="0" err="1">
                <a:latin typeface="Arial Black" panose="020B0A04020102020204" pitchFamily="34" charset="0"/>
              </a:rPr>
              <a:t>Sakuno</a:t>
            </a:r>
            <a:r>
              <a:rPr lang="pt-BR" altLang="pt-BR" sz="1600" dirty="0">
                <a:latin typeface="Arial Black" panose="020B0A04020102020204" pitchFamily="34" charset="0"/>
              </a:rPr>
              <a:t>. Universidade Federal de Rondônia.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t-BR" altLang="pt-BR" sz="12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pic>
        <p:nvPicPr>
          <p:cNvPr id="5126" name="Imagem 15">
            <a:extLst>
              <a:ext uri="{FF2B5EF4-FFF2-40B4-BE49-F238E27FC236}">
                <a16:creationId xmlns:a16="http://schemas.microsoft.com/office/drawing/2014/main" id="{79919962-6D4E-4F1A-98CC-571FF8581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288" y="6163293"/>
            <a:ext cx="587201" cy="25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1">
            <a:extLst>
              <a:ext uri="{FF2B5EF4-FFF2-40B4-BE49-F238E27FC236}">
                <a16:creationId xmlns:a16="http://schemas.microsoft.com/office/drawing/2014/main" id="{CD5496F5-190B-46E7-B77D-08897DE55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9531" y="6524625"/>
            <a:ext cx="2814637" cy="30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3077" tIns="43200" rIns="83077" bIns="432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400" b="1" dirty="0">
                <a:solidFill>
                  <a:srgbClr val="C00000"/>
                </a:solidFill>
                <a:latin typeface="Arial Black" panose="020B0A04020102020204" pitchFamily="34" charset="0"/>
                <a:ea typeface="Microsoft YaHei" panose="020B0503020204020204" pitchFamily="34" charset="-122"/>
              </a:rPr>
              <a:t>Porto Velho, 2021.</a:t>
            </a:r>
          </a:p>
        </p:txBody>
      </p:sp>
      <p:pic>
        <p:nvPicPr>
          <p:cNvPr id="9" name="Picture 43" descr="C:\Users\flavio\Pictures\CAPES.jpg">
            <a:extLst>
              <a:ext uri="{FF2B5EF4-FFF2-40B4-BE49-F238E27FC236}">
                <a16:creationId xmlns:a16="http://schemas.microsoft.com/office/drawing/2014/main" id="{B2D4A225-E445-454C-9F38-22446E3D4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3006" y="40498643"/>
            <a:ext cx="1653992" cy="1025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DB6282A-BB74-4A02-ACF7-203B6B878CE2}"/>
              </a:ext>
            </a:extLst>
          </p:cNvPr>
          <p:cNvSpPr txBox="1"/>
          <p:nvPr/>
        </p:nvSpPr>
        <p:spPr>
          <a:xfrm>
            <a:off x="689115" y="5314125"/>
            <a:ext cx="1470990" cy="382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C00000"/>
                </a:solidFill>
                <a:latin typeface="Arial Black" panose="020B0A04020102020204" pitchFamily="34" charset="0"/>
              </a:rPr>
              <a:t>APOIO: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A2579F8-A806-4554-9A38-D269174E4D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394" y="6050922"/>
            <a:ext cx="653084" cy="32956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F89620D2-57FA-4206-AC7D-FAB5B9B68D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667" y="6072038"/>
            <a:ext cx="536614" cy="395917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6A39ED8-556A-4241-B2F9-85DDE5C1E23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52999" y="6028520"/>
            <a:ext cx="428625" cy="428625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795D2A7E-4B5F-4D81-A13E-1B67E868C26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192" y="6032280"/>
            <a:ext cx="522553" cy="440987"/>
          </a:xfrm>
          <a:prstGeom prst="rect">
            <a:avLst/>
          </a:prstGeom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A6082D9F-03F2-4469-B044-8B2A5E543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29157" y="6122468"/>
            <a:ext cx="1661149" cy="25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BD33E50-5C48-4385-A605-2B4EADFDE5A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617" y="6032281"/>
            <a:ext cx="792670" cy="438331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061DFC99-9DDF-4DC4-B17A-80702EB2A746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847" y="5988764"/>
            <a:ext cx="522554" cy="405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4E7AB9A5-4E5E-4761-9FC9-16CBE332A816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07" y="5918505"/>
            <a:ext cx="554955" cy="54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m 20" descr="Live 1 - SEMINÁRIO VIRTUAL - GEITEC - YouTube">
            <a:extLst>
              <a:ext uri="{FF2B5EF4-FFF2-40B4-BE49-F238E27FC236}">
                <a16:creationId xmlns:a16="http://schemas.microsoft.com/office/drawing/2014/main" id="{7C70D261-E6ED-4895-A934-2481101DADE1}"/>
              </a:ext>
            </a:extLst>
          </p:cNvPr>
          <p:cNvPicPr/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04" b="36182"/>
          <a:stretch/>
        </p:blipFill>
        <p:spPr bwMode="auto">
          <a:xfrm>
            <a:off x="8427653" y="6086930"/>
            <a:ext cx="1108485" cy="2935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EDD746F6-D0F7-4228-A775-8E02832A3C85}"/>
              </a:ext>
            </a:extLst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568" y="6113333"/>
            <a:ext cx="955675" cy="2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5B862A4F-4B20-44AB-BF82-3C1E6801B45C}"/>
              </a:ext>
            </a:extLst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899" y="6028519"/>
            <a:ext cx="109855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fade/>
      </p:transition>
    </mc:Choice>
    <mc:Fallback xmlns="">
      <p:transition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7CC7BB-A595-419E-8EC7-D30C6AED5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07574"/>
            <a:ext cx="10970684" cy="4395020"/>
          </a:xfrm>
        </p:spPr>
        <p:txBody>
          <a:bodyPr/>
          <a:lstStyle/>
          <a:p>
            <a:pPr marL="0" indent="0" algn="just"/>
            <a:r>
              <a:rPr lang="pt-BR" sz="2800" dirty="0">
                <a:solidFill>
                  <a:schemeClr val="tx1"/>
                </a:solidFill>
                <a:latin typeface="Arial Black" panose="020B0A04020102020204" pitchFamily="34" charset="0"/>
              </a:rPr>
              <a:t>Etapa 1</a:t>
            </a:r>
            <a:r>
              <a:rPr lang="pt-BR" dirty="0">
                <a:solidFill>
                  <a:schemeClr val="tx1"/>
                </a:solidFill>
                <a:latin typeface="Arial Black" panose="020B0A04020102020204" pitchFamily="34" charset="0"/>
              </a:rPr>
              <a:t>: </a:t>
            </a:r>
            <a:r>
              <a:rPr lang="pt-BR" sz="2800" dirty="0">
                <a:solidFill>
                  <a:schemeClr val="tx1"/>
                </a:solidFill>
              </a:rPr>
              <a:t>Aplicação do questionário aos acadêmicos que participaram do projeto de extensão e também àqueles não participantes</a:t>
            </a:r>
          </a:p>
          <a:p>
            <a:pPr marL="0" indent="0" algn="just"/>
            <a:r>
              <a:rPr lang="pt-BR" sz="2800" dirty="0">
                <a:solidFill>
                  <a:schemeClr val="tx1"/>
                </a:solidFill>
                <a:latin typeface="Arial Black" panose="020B0A04020102020204" pitchFamily="34" charset="0"/>
              </a:rPr>
              <a:t>Etapa 2: </a:t>
            </a:r>
            <a:r>
              <a:rPr lang="pt-BR" sz="2800" dirty="0">
                <a:solidFill>
                  <a:schemeClr val="tx1"/>
                </a:solidFill>
              </a:rPr>
              <a:t>Aplicação do questionário aos acadêmicos que praticaram as intervenções sociais previstas no projeto de extensão e os que não participaram.</a:t>
            </a:r>
          </a:p>
          <a:p>
            <a:pPr marL="0" indent="0" algn="just"/>
            <a:r>
              <a:rPr lang="pt-BR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Etapa 3:</a:t>
            </a:r>
            <a:r>
              <a:rPr lang="pt-BR" sz="28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pt-BR" sz="2800" dirty="0">
                <a:solidFill>
                  <a:schemeClr val="tx1"/>
                </a:solidFill>
              </a:rPr>
              <a:t>As oficinas realizadas com o público alvo (alunos das escolas contempladas no projeto de intervenção.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06740308-BCE0-4695-BA38-36D4A63C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70454"/>
            <a:ext cx="10970684" cy="1032386"/>
          </a:xfrm>
        </p:spPr>
        <p:txBody>
          <a:bodyPr/>
          <a:lstStyle/>
          <a:p>
            <a:pPr algn="ctr"/>
            <a:r>
              <a:rPr lang="pt-B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RESULTADO</a:t>
            </a:r>
          </a:p>
        </p:txBody>
      </p:sp>
    </p:spTree>
    <p:extLst>
      <p:ext uri="{BB962C8B-B14F-4D97-AF65-F5344CB8AC3E}">
        <p14:creationId xmlns:p14="http://schemas.microsoft.com/office/powerpoint/2010/main" val="2635137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2E443-5364-4A8A-8A24-3E225F8E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17" y="457201"/>
            <a:ext cx="2761679" cy="534985"/>
          </a:xfrm>
        </p:spPr>
        <p:txBody>
          <a:bodyPr/>
          <a:lstStyle/>
          <a:p>
            <a:r>
              <a:rPr lang="pt-BR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CONCLUSÃO</a:t>
            </a:r>
            <a:endParaRPr lang="pt-BR" sz="28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1DE54F-FAB4-437B-A195-0AEAB9BF9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78" y="992186"/>
            <a:ext cx="11199270" cy="5422262"/>
          </a:xfrm>
        </p:spPr>
        <p:txBody>
          <a:bodyPr/>
          <a:lstStyle/>
          <a:p>
            <a:pPr marL="0" indent="0"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profissionais em formação não têm dado ênfase em participar de intervenções sociais por meio de projetos de extensão, mesmo com a consciência da necessidade de que algo deve ser feito para a defesa do meio ambiente, o que foi demonstrado com a dificuldade de encontrar acadêmicos interessados em aderir a esses projetos e promover a educação ambiental.</a:t>
            </a:r>
          </a:p>
          <a:p>
            <a:pPr marL="0" indent="0" algn="just"/>
            <a:r>
              <a:rPr lang="pt-BR" sz="2400" dirty="0">
                <a:solidFill>
                  <a:schemeClr val="tx1"/>
                </a:solidFill>
              </a:rPr>
              <a:t>Foi possível perceber que para a Universidade cumprir satisfatoriamente o seu papel social, deve buscar a aproximação cada vez maior da comunidade científica e acadêmica com a sociedade, pois somente desse modo poderá ver e compreender o que essa necessita e espera de suas ações.</a:t>
            </a:r>
          </a:p>
          <a:p>
            <a:pPr marL="0" indent="0" algn="just"/>
            <a:r>
              <a:rPr lang="pt-BR" sz="2400" dirty="0">
                <a:solidFill>
                  <a:schemeClr val="tx1"/>
                </a:solidFill>
              </a:rPr>
              <a:t>Percebeu-se que apenas a criação de normas não é suficiente para minimizar os danos ambientais, uma vez que é difícil falar em solucionar tais problemas.</a:t>
            </a:r>
          </a:p>
          <a:p>
            <a:pPr marL="0" indent="0" algn="just"/>
            <a:r>
              <a:rPr lang="pt-BR" sz="2400" dirty="0">
                <a:solidFill>
                  <a:schemeClr val="tx1"/>
                </a:solidFill>
              </a:rPr>
              <a:t>Deve haver um diálogo entre a Educação Ambiental e a comunidade beneficiária dos efeitos da sustentabilidade, o que somente se faz possível por meio da inovação social e da consciência cidadã.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02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4103" y="430698"/>
            <a:ext cx="3962400" cy="854764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1" y="1981201"/>
            <a:ext cx="10970684" cy="4587024"/>
          </a:xfrm>
        </p:spPr>
        <p:txBody>
          <a:bodyPr/>
          <a:lstStyle/>
          <a:p>
            <a:pPr marL="0" indent="0" algn="just"/>
            <a:r>
              <a:rPr lang="en-US" sz="1600" dirty="0">
                <a:solidFill>
                  <a:schemeClr val="tx1"/>
                </a:solidFill>
              </a:rPr>
              <a:t>AIZEN, I; FISHBEIN, M. </a:t>
            </a:r>
            <a:r>
              <a:rPr lang="en-US" sz="1600" b="1" dirty="0">
                <a:solidFill>
                  <a:schemeClr val="tx1"/>
                </a:solidFill>
              </a:rPr>
              <a:t>Attitudes and the attitude-behavior, relations. </a:t>
            </a:r>
            <a:r>
              <a:rPr lang="pt-BR" sz="1600" dirty="0" err="1">
                <a:solidFill>
                  <a:schemeClr val="tx1"/>
                </a:solidFill>
              </a:rPr>
              <a:t>European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Review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pt-BR" sz="1600" dirty="0" err="1">
                <a:solidFill>
                  <a:schemeClr val="tx1"/>
                </a:solidFill>
              </a:rPr>
              <a:t>of</a:t>
            </a:r>
            <a:r>
              <a:rPr lang="pt-BR" sz="1600" dirty="0">
                <a:solidFill>
                  <a:schemeClr val="tx1"/>
                </a:solidFill>
              </a:rPr>
              <a:t> Social </a:t>
            </a:r>
            <a:r>
              <a:rPr lang="pt-BR" sz="1600" dirty="0" err="1">
                <a:solidFill>
                  <a:schemeClr val="tx1"/>
                </a:solidFill>
              </a:rPr>
              <a:t>Psychology</a:t>
            </a:r>
            <a:r>
              <a:rPr lang="pt-BR" sz="1600" dirty="0">
                <a:solidFill>
                  <a:schemeClr val="tx1"/>
                </a:solidFill>
              </a:rPr>
              <a:t>: 2000.</a:t>
            </a:r>
          </a:p>
          <a:p>
            <a:pPr marL="0" indent="0"/>
            <a:r>
              <a:rPr lang="pt-BR" sz="1600" dirty="0">
                <a:solidFill>
                  <a:schemeClr val="tx1"/>
                </a:solidFill>
              </a:rPr>
              <a:t>ANSARAH, M. G. R; CANTON, A. M. </a:t>
            </a:r>
            <a:r>
              <a:rPr lang="pt-BR" sz="1600" b="1" dirty="0">
                <a:solidFill>
                  <a:schemeClr val="tx1"/>
                </a:solidFill>
              </a:rPr>
              <a:t>Turismo: como aprender, como ensinar.</a:t>
            </a:r>
            <a:r>
              <a:rPr lang="pt-BR" sz="1600" dirty="0">
                <a:solidFill>
                  <a:schemeClr val="tx1"/>
                </a:solidFill>
              </a:rPr>
              <a:t> 3 ed. Vol. II. São Paulo: Editora SENAC, 2001.</a:t>
            </a:r>
          </a:p>
          <a:p>
            <a:pPr marL="0" indent="0"/>
            <a:r>
              <a:rPr lang="pt-BR" sz="1600" dirty="0">
                <a:solidFill>
                  <a:schemeClr val="tx1"/>
                </a:solidFill>
              </a:rPr>
              <a:t>CASCINO, F. </a:t>
            </a:r>
            <a:r>
              <a:rPr lang="pt-BR" sz="1600" b="1" dirty="0">
                <a:solidFill>
                  <a:schemeClr val="tx1"/>
                </a:solidFill>
              </a:rPr>
              <a:t>Educação Ambiental: </a:t>
            </a:r>
            <a:r>
              <a:rPr lang="pt-BR" sz="1600" dirty="0">
                <a:solidFill>
                  <a:schemeClr val="tx1"/>
                </a:solidFill>
              </a:rPr>
              <a:t>princípios, história, formação de professores. 2. ed. São Paulo: SENAC, 2000.</a:t>
            </a:r>
          </a:p>
          <a:p>
            <a:pPr marL="0" indent="0"/>
            <a:r>
              <a:rPr lang="pt-BR" sz="1600" dirty="0">
                <a:solidFill>
                  <a:schemeClr val="tx1"/>
                </a:solidFill>
              </a:rPr>
              <a:t>COLLIS, J. </a:t>
            </a:r>
            <a:r>
              <a:rPr lang="pt-BR" sz="1600" b="1" dirty="0">
                <a:solidFill>
                  <a:schemeClr val="tx1"/>
                </a:solidFill>
              </a:rPr>
              <a:t>Pesquisa em Administração: um guia prático para alunos de graduação e pós-graduação.</a:t>
            </a:r>
            <a:r>
              <a:rPr lang="pt-BR" sz="1600" dirty="0">
                <a:solidFill>
                  <a:schemeClr val="tx1"/>
                </a:solidFill>
              </a:rPr>
              <a:t> Porto Alegre: </a:t>
            </a:r>
            <a:r>
              <a:rPr lang="pt-BR" sz="1600" dirty="0" err="1">
                <a:solidFill>
                  <a:schemeClr val="tx1"/>
                </a:solidFill>
              </a:rPr>
              <a:t>Bookman</a:t>
            </a:r>
            <a:r>
              <a:rPr lang="pt-BR" sz="1600" dirty="0">
                <a:solidFill>
                  <a:schemeClr val="tx1"/>
                </a:solidFill>
              </a:rPr>
              <a:t>, 2005.</a:t>
            </a:r>
          </a:p>
          <a:p>
            <a:pPr marL="0" indent="0" algn="just"/>
            <a:r>
              <a:rPr lang="pt-BR" sz="1600" dirty="0">
                <a:solidFill>
                  <a:schemeClr val="tx1"/>
                </a:solidFill>
              </a:rPr>
              <a:t> FIORILLO, C. A. P. </a:t>
            </a:r>
            <a:r>
              <a:rPr lang="pt-BR" sz="1600" b="1" dirty="0">
                <a:solidFill>
                  <a:schemeClr val="tx1"/>
                </a:solidFill>
              </a:rPr>
              <a:t>Curso de Direito Ambiental Brasileiro. </a:t>
            </a:r>
            <a:r>
              <a:rPr lang="it-IT" sz="1600" dirty="0">
                <a:solidFill>
                  <a:schemeClr val="tx1"/>
                </a:solidFill>
              </a:rPr>
              <a:t>9ª ed. São Paulo: Ed. </a:t>
            </a:r>
            <a:r>
              <a:rPr lang="pt-BR" sz="1600" dirty="0">
                <a:solidFill>
                  <a:schemeClr val="tx1"/>
                </a:solidFill>
              </a:rPr>
              <a:t>Saraiva, 2008.</a:t>
            </a:r>
          </a:p>
          <a:p>
            <a:pPr marL="0" indent="0" algn="just"/>
            <a:r>
              <a:rPr lang="pt-BR" sz="1600" dirty="0">
                <a:solidFill>
                  <a:schemeClr val="tx1"/>
                </a:solidFill>
              </a:rPr>
              <a:t>JACOB, P. </a:t>
            </a:r>
            <a:r>
              <a:rPr lang="pt-BR" sz="1600" b="1" dirty="0">
                <a:solidFill>
                  <a:schemeClr val="tx1"/>
                </a:solidFill>
              </a:rPr>
              <a:t>Educação Ambiental, Cidadania e Sustentabilidade.</a:t>
            </a:r>
            <a:r>
              <a:rPr lang="pt-BR" sz="1600" dirty="0">
                <a:solidFill>
                  <a:schemeClr val="tx1"/>
                </a:solidFill>
              </a:rPr>
              <a:t> São Paulo: USP, 2003. Disponível em &lt;</a:t>
            </a:r>
            <a:r>
              <a:rPr lang="pt-BR" sz="1600" u="sng" dirty="0">
                <a:solidFill>
                  <a:schemeClr val="tx1"/>
                </a:solidFill>
                <a:hlinkClick r:id="rId2"/>
              </a:rPr>
              <a:t>www.scielo.br/</a:t>
            </a:r>
            <a:r>
              <a:rPr lang="pt-BR" sz="1600" u="sng" dirty="0" err="1">
                <a:solidFill>
                  <a:schemeClr val="tx1"/>
                </a:solidFill>
                <a:hlinkClick r:id="rId2"/>
              </a:rPr>
              <a:t>pdf</a:t>
            </a:r>
            <a:r>
              <a:rPr lang="pt-BR" sz="1600" u="sng" dirty="0">
                <a:solidFill>
                  <a:schemeClr val="tx1"/>
                </a:solidFill>
                <a:hlinkClick r:id="rId2"/>
              </a:rPr>
              <a:t>/</a:t>
            </a:r>
            <a:r>
              <a:rPr lang="pt-BR" sz="1600" u="sng" dirty="0" err="1">
                <a:solidFill>
                  <a:schemeClr val="tx1"/>
                </a:solidFill>
                <a:hlinkClick r:id="rId2"/>
              </a:rPr>
              <a:t>cp</a:t>
            </a:r>
            <a:r>
              <a:rPr lang="pt-BR" sz="1600" u="sng" dirty="0">
                <a:solidFill>
                  <a:schemeClr val="tx1"/>
                </a:solidFill>
                <a:hlinkClick r:id="rId2"/>
              </a:rPr>
              <a:t>/n118/16834.pdf</a:t>
            </a:r>
            <a:r>
              <a:rPr lang="pt-BR" sz="1600" i="1" dirty="0">
                <a:solidFill>
                  <a:schemeClr val="tx1"/>
                </a:solidFill>
              </a:rPr>
              <a:t>.&gt; Acesso em: 12 de outubro de 2009.</a:t>
            </a:r>
            <a:endParaRPr lang="pt-BR" sz="1600" dirty="0">
              <a:solidFill>
                <a:schemeClr val="tx1"/>
              </a:solidFill>
            </a:endParaRPr>
          </a:p>
          <a:p>
            <a:pPr marL="0" indent="0" algn="just"/>
            <a:r>
              <a:rPr lang="pt-BR" sz="1600" dirty="0">
                <a:solidFill>
                  <a:schemeClr val="tx1"/>
                </a:solidFill>
              </a:rPr>
              <a:t> LEMES, L. A.; KAMIMURA, A. L. M. </a:t>
            </a:r>
            <a:r>
              <a:rPr lang="pt-BR" sz="1600" b="1" dirty="0">
                <a:solidFill>
                  <a:schemeClr val="tx1"/>
                </a:solidFill>
              </a:rPr>
              <a:t>Educação ambiental: perspectivas de atuação do assistente social.</a:t>
            </a:r>
            <a:r>
              <a:rPr lang="pt-BR" sz="1600" dirty="0">
                <a:solidFill>
                  <a:schemeClr val="tx1"/>
                </a:solidFill>
              </a:rPr>
              <a:t> Revista Católica, v.1, n.2, p.250-264, 2009.</a:t>
            </a:r>
          </a:p>
          <a:p>
            <a:pPr marL="0" indent="0" algn="just"/>
            <a:r>
              <a:rPr lang="pt-BR" sz="1600" dirty="0">
                <a:solidFill>
                  <a:schemeClr val="tx1"/>
                </a:solidFill>
              </a:rPr>
              <a:t> OLIVEIRA, S. L. </a:t>
            </a:r>
            <a:r>
              <a:rPr lang="pt-BR" sz="1600" b="1" dirty="0">
                <a:solidFill>
                  <a:schemeClr val="tx1"/>
                </a:solidFill>
              </a:rPr>
              <a:t>Metodologia Científica Aplicada ao Direito.</a:t>
            </a:r>
            <a:r>
              <a:rPr lang="pt-BR" sz="1600" dirty="0">
                <a:solidFill>
                  <a:schemeClr val="tx1"/>
                </a:solidFill>
              </a:rPr>
              <a:t> </a:t>
            </a:r>
            <a:r>
              <a:rPr lang="it-IT" sz="1600" dirty="0">
                <a:solidFill>
                  <a:schemeClr val="tx1"/>
                </a:solidFill>
              </a:rPr>
              <a:t>2ª Ed. São Paulo: Ed. </a:t>
            </a:r>
            <a:r>
              <a:rPr lang="pt-BR" sz="1600" dirty="0">
                <a:solidFill>
                  <a:schemeClr val="tx1"/>
                </a:solidFill>
              </a:rPr>
              <a:t>Pioneira Thomson Learning, 2002.</a:t>
            </a:r>
          </a:p>
          <a:p>
            <a:r>
              <a:rPr lang="pt-BR" sz="1600" dirty="0">
                <a:solidFill>
                  <a:schemeClr val="tx1"/>
                </a:solidFill>
              </a:rPr>
              <a:t> 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0596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1E1371-8201-437F-B293-06948175F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4" y="1190543"/>
            <a:ext cx="11164825" cy="5432679"/>
          </a:xfrm>
        </p:spPr>
        <p:txBody>
          <a:bodyPr/>
          <a:lstStyle/>
          <a:p>
            <a:pPr marL="0" lvl="0" indent="0" algn="just" eaLnBrk="0" hangingPunct="0">
              <a:spcBef>
                <a:spcPct val="0"/>
              </a:spcBef>
              <a:buClrTx/>
              <a:buSzTx/>
              <a:defRPr/>
            </a:pPr>
            <a:r>
              <a:rPr lang="pt-BR" sz="2400" dirty="0">
                <a:solidFill>
                  <a:schemeClr val="tx1"/>
                </a:solidFill>
              </a:rPr>
              <a:t>Esta pesquisa se volta para a análise da função das universidades frente aos problemas ambientais a partir da perspectiva de inovação social.</a:t>
            </a:r>
          </a:p>
          <a:p>
            <a:pPr marL="0" lvl="0" indent="0" algn="just" eaLnBrk="0" hangingPunct="0">
              <a:spcBef>
                <a:spcPct val="0"/>
              </a:spcBef>
              <a:buClrTx/>
              <a:buSzTx/>
              <a:defRPr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Justificativa: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Demonstrar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importância </a:t>
            </a:r>
            <a:r>
              <a:rPr lang="pt-BR" sz="2400" dirty="0">
                <a:solidFill>
                  <a:schemeClr val="tx1"/>
                </a:solidFill>
              </a:rPr>
              <a:t>de garantir às gerações presentes e futuras o acesso às finitas riquezas naturais com o estabelecimento de atitudes cidadãs.</a:t>
            </a:r>
          </a:p>
          <a:p>
            <a:pPr marL="0" lvl="0" indent="0" algn="just" eaLnBrk="0" hangingPunct="0">
              <a:spcBef>
                <a:spcPct val="0"/>
              </a:spcBef>
              <a:buClrTx/>
              <a:buSzTx/>
              <a:defRPr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Objetivo Geral: </a:t>
            </a:r>
            <a:r>
              <a:rPr lang="pt-BR" sz="2400" dirty="0">
                <a:solidFill>
                  <a:schemeClr val="tx1"/>
                </a:solidFill>
              </a:rPr>
              <a:t>Analisar a</a:t>
            </a:r>
            <a:r>
              <a:rPr lang="pt-BR" sz="2400" b="1" dirty="0">
                <a:solidFill>
                  <a:schemeClr val="tx1"/>
                </a:solidFill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inovação social a partir da mudança de comportamento dos indivíduos na relação com a natureza.</a:t>
            </a:r>
          </a:p>
          <a:p>
            <a:pPr marL="0" indent="0" algn="just" eaLnBrk="0" hangingPunct="0">
              <a:spcBef>
                <a:spcPct val="0"/>
              </a:spcBef>
              <a:buClrTx/>
              <a:buSzTx/>
              <a:defRPr/>
            </a:pPr>
            <a:r>
              <a:rPr lang="pt-BR" sz="2400" b="1" dirty="0">
                <a:solidFill>
                  <a:schemeClr val="tx1"/>
                </a:solidFill>
                <a:latin typeface="Arial Black" panose="020B0A04020102020204" pitchFamily="34" charset="0"/>
              </a:rPr>
              <a:t>Objetivos específicos: </a:t>
            </a:r>
            <a:r>
              <a:rPr lang="pt-BR" sz="2400" dirty="0">
                <a:solidFill>
                  <a:schemeClr val="tx1"/>
                </a:solidFill>
              </a:rPr>
              <a:t>Delinear um modelo atitudinal para o  desenvolvimento sustentável; coletar a percepção comunitária na via de garantir qualidade de vida sob articulação com a Universidade, de modo a contribuir com a sociedade por meio de ações de extensão; e analisar a intervenção em face da Relação Ambiental em consonância com os processos de Educação Ambiental pelo diálogo e entrelaçamento de acadêmicos. </a:t>
            </a:r>
          </a:p>
          <a:p>
            <a:pPr lvl="0" algn="just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pt-BR" sz="2400" b="1" dirty="0">
              <a:solidFill>
                <a:schemeClr val="tx1"/>
              </a:solidFill>
            </a:endParaRPr>
          </a:p>
          <a:p>
            <a:pPr lvl="0" algn="just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738D8C8A-8310-49F4-B5BE-4055B39866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56156" y="603405"/>
            <a:ext cx="4837470" cy="52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396155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DCBB9-3AC6-4919-8179-B1AB81EB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04557"/>
            <a:ext cx="10970683" cy="996243"/>
          </a:xfrm>
        </p:spPr>
        <p:txBody>
          <a:bodyPr/>
          <a:lstStyle/>
          <a:p>
            <a:pPr algn="ctr"/>
            <a:r>
              <a:rPr lang="pt-B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Marco conceitual: </a:t>
            </a:r>
            <a:r>
              <a:rPr lang="pt-BR" sz="2800" dirty="0">
                <a:solidFill>
                  <a:schemeClr val="tx1"/>
                </a:solidFill>
              </a:rPr>
              <a:t>educação ambiental e sustentabilidade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F1AD50-F421-4AC0-B203-FCF40072C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2040"/>
            <a:ext cx="10970684" cy="4321276"/>
          </a:xfrm>
        </p:spPr>
        <p:txBody>
          <a:bodyPr/>
          <a:lstStyle/>
          <a:p>
            <a:pPr marL="0" lvl="0" indent="0" algn="just">
              <a:defRPr/>
            </a:pPr>
            <a:r>
              <a:rPr lang="pt-BR" sz="2400" dirty="0">
                <a:solidFill>
                  <a:schemeClr val="tx1"/>
                </a:solidFill>
              </a:rPr>
              <a:t>Conferência de Estocolmo de 1972.</a:t>
            </a:r>
          </a:p>
          <a:p>
            <a:pPr lvl="0" algn="just">
              <a:buFont typeface="Wingdings" panose="05000000000000000000" pitchFamily="2" charset="2"/>
              <a:buChar char="§"/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marL="0" lvl="0" indent="0" algn="just">
              <a:defRPr/>
            </a:pPr>
            <a:r>
              <a:rPr lang="pt-BR" sz="2400" dirty="0">
                <a:solidFill>
                  <a:schemeClr val="tx1"/>
                </a:solidFill>
              </a:rPr>
              <a:t>Conferência Intergovernamental de Tbilisi, em 1977 –  adotou o conceito estabelecido em 1972 – educação ambiental  como processo de reconhecimento de valores, desenvolvimento de habilidades e comportamentos éticos em relação ao meio ambiente para a inclusão e inovação social com sustentabilidade.</a:t>
            </a:r>
          </a:p>
          <a:p>
            <a:pPr lvl="0" algn="just">
              <a:buFont typeface="Wingdings" panose="05000000000000000000" pitchFamily="2" charset="2"/>
              <a:buChar char="§"/>
              <a:defRPr/>
            </a:pPr>
            <a:endParaRPr lang="pt-BR" sz="2400" dirty="0">
              <a:solidFill>
                <a:schemeClr val="tx1"/>
              </a:solidFill>
            </a:endParaRPr>
          </a:p>
          <a:p>
            <a:pPr marL="0" lvl="0" indent="0" algn="just">
              <a:defRPr/>
            </a:pPr>
            <a:r>
              <a:rPr lang="pt-BR" sz="2400" dirty="0">
                <a:solidFill>
                  <a:schemeClr val="tx1"/>
                </a:solidFill>
              </a:rPr>
              <a:t>Legislação brasileira: intervenções sociais pelas instituições universitárias promovendo e priorizando a educação ambiental.</a:t>
            </a:r>
            <a:endParaRPr lang="pt-B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90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1ECF56-B2F7-4867-8385-F99CCA0F7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144" y="1961535"/>
            <a:ext cx="11513712" cy="467523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marL="0" lvl="0" indent="0" algn="just">
              <a:defRPr/>
            </a:pPr>
            <a:r>
              <a:rPr lang="pt-BR" sz="2800" dirty="0">
                <a:solidFill>
                  <a:schemeClr val="tx1"/>
                </a:solidFill>
              </a:rPr>
              <a:t>Teoria do Comportamento Planejado (TCP), derivativa da Teoria do Comportamento Racional (TCR).</a:t>
            </a:r>
          </a:p>
          <a:p>
            <a:pPr lvl="0">
              <a:buFont typeface="Wingdings" panose="05000000000000000000" pitchFamily="2" charset="2"/>
              <a:buChar char="§"/>
              <a:defRPr/>
            </a:pPr>
            <a:endParaRPr lang="pt-BR" sz="2800" b="1" dirty="0">
              <a:solidFill>
                <a:schemeClr val="tx1"/>
              </a:solidFill>
            </a:endParaRPr>
          </a:p>
          <a:p>
            <a:pPr marL="0" lvl="0" indent="0" algn="just">
              <a:defRPr/>
            </a:pPr>
            <a:r>
              <a:rPr lang="pt-BR" sz="2800" dirty="0" err="1">
                <a:solidFill>
                  <a:schemeClr val="tx1"/>
                </a:solidFill>
              </a:rPr>
              <a:t>Ajzen</a:t>
            </a:r>
            <a:r>
              <a:rPr lang="pt-BR" sz="2800" dirty="0">
                <a:solidFill>
                  <a:schemeClr val="tx1"/>
                </a:solidFill>
              </a:rPr>
              <a:t> e </a:t>
            </a:r>
            <a:r>
              <a:rPr lang="pt-BR" sz="2800" dirty="0" err="1">
                <a:solidFill>
                  <a:schemeClr val="tx1"/>
                </a:solidFill>
              </a:rPr>
              <a:t>Fishbein</a:t>
            </a:r>
            <a:r>
              <a:rPr lang="pt-BR" sz="2800" dirty="0">
                <a:solidFill>
                  <a:schemeClr val="tx1"/>
                </a:solidFill>
              </a:rPr>
              <a:t> (2000) -  Para este estudo, a teoria do Comportamento Planejado (TCP) requer uma complementaridade voltada para a Educação Ambiental.</a:t>
            </a:r>
          </a:p>
          <a:p>
            <a:pPr lvl="0" algn="just">
              <a:buFont typeface="Arial" panose="020B0604020202020204" pitchFamily="34" charset="0"/>
              <a:buChar char="•"/>
              <a:defRPr/>
            </a:pPr>
            <a:endParaRPr lang="pt-BR" sz="22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7CF816A-54A1-4327-A228-A389589A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59" y="483706"/>
            <a:ext cx="7328452" cy="815008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REVISÃO TEÓRICA E CONCEITUAL</a:t>
            </a:r>
            <a:endParaRPr lang="pt-BR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0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1DB1E-5B9D-4A69-A37F-12CB9F03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512448"/>
            <a:ext cx="10504866" cy="1183617"/>
          </a:xfrm>
        </p:spPr>
        <p:txBody>
          <a:bodyPr/>
          <a:lstStyle/>
          <a:p>
            <a:pPr algn="ctr"/>
            <a:r>
              <a:rPr lang="pt-BR" sz="2800" dirty="0">
                <a:solidFill>
                  <a:srgbClr val="C00000"/>
                </a:solidFill>
                <a:latin typeface="Arial Black" panose="020B0A04020102020204" pitchFamily="34" charset="0"/>
              </a:rPr>
              <a:t>Conceituando a relação ambiental em consonância com os processos de educação ambiental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5B376D-BC59-4D67-9A1D-421B38BC0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2276170"/>
            <a:ext cx="10970684" cy="3667430"/>
          </a:xfrm>
        </p:spPr>
        <p:txBody>
          <a:bodyPr/>
          <a:lstStyle/>
          <a:p>
            <a:pPr marL="0" lvl="0" indent="0" algn="just"/>
            <a:r>
              <a:rPr lang="pt-BR" sz="2800" dirty="0">
                <a:solidFill>
                  <a:schemeClr val="tx1"/>
                </a:solidFill>
              </a:rPr>
              <a:t>Lemes &amp; </a:t>
            </a:r>
            <a:r>
              <a:rPr lang="pt-BR" sz="2800" dirty="0" err="1">
                <a:solidFill>
                  <a:schemeClr val="tx1"/>
                </a:solidFill>
              </a:rPr>
              <a:t>Kamimura</a:t>
            </a:r>
            <a:r>
              <a:rPr lang="pt-BR" sz="2800" dirty="0">
                <a:solidFill>
                  <a:schemeClr val="tx1"/>
                </a:solidFill>
              </a:rPr>
              <a:t> (2009) - reflexão acerca do meio ambiente X construção coletiva de conhecimento X integração da população.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pt-BR" sz="28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PT" sz="2800" dirty="0">
              <a:solidFill>
                <a:schemeClr val="tx1"/>
              </a:solidFill>
            </a:endParaRPr>
          </a:p>
          <a:p>
            <a:pPr marL="0" indent="0" algn="just"/>
            <a:r>
              <a:rPr lang="pt-PT" sz="2800" dirty="0">
                <a:solidFill>
                  <a:schemeClr val="tx1"/>
                </a:solidFill>
              </a:rPr>
              <a:t>Cascino (2000) – Com base na Carta de Belgrado: globalizaçao da sociedade ética global X necessidade de mudanças X distribuição equitativa dos recursos naturais.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0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262758-188A-4338-9546-7940AAA01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146221"/>
            <a:ext cx="10970684" cy="47195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/>
              </a:solidFill>
            </a:endParaRPr>
          </a:p>
          <a:p>
            <a:pPr marL="0" indent="0" algn="just"/>
            <a:r>
              <a:rPr lang="pt-PT" sz="2800" dirty="0">
                <a:solidFill>
                  <a:schemeClr val="tx1"/>
                </a:solidFill>
              </a:rPr>
              <a:t>Ansarah e Canton  (2001) – educação ambiental: responsabilidade coletiva frente aos problemas ambientais; sociedade e </a:t>
            </a:r>
            <a:r>
              <a:rPr lang="pt-BR" sz="2800" dirty="0">
                <a:solidFill>
                  <a:schemeClr val="tx1"/>
                </a:solidFill>
              </a:rPr>
              <a:t>natureza fazem parte do meio ambiente.</a:t>
            </a:r>
          </a:p>
          <a:p>
            <a:pPr marL="0" indent="0" algn="just"/>
            <a:endParaRPr lang="pt-BR" sz="2800" dirty="0">
              <a:solidFill>
                <a:schemeClr val="tx1"/>
              </a:solidFill>
            </a:endParaRPr>
          </a:p>
          <a:p>
            <a:pPr marL="0" indent="0" algn="just"/>
            <a:r>
              <a:rPr lang="pt-BR" sz="2800" dirty="0">
                <a:solidFill>
                  <a:schemeClr val="tx1"/>
                </a:solidFill>
              </a:rPr>
              <a:t>Jacob (2003) – mudança de comportamento requer reflexão profunda para que a educação ambiental se concretize.</a:t>
            </a:r>
            <a:endParaRPr lang="pt-B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4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4D5F2-7F96-49F7-9238-CD5CBBB8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7666" y="405686"/>
            <a:ext cx="4976280" cy="840018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MÉTODOLOGIA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760E10-4D7E-453F-AB42-B0BFA79B4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156" y="1388773"/>
            <a:ext cx="10625071" cy="48059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0" indent="0"/>
            <a:r>
              <a:rPr lang="pt-BR" sz="2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Oliveira (2002) – metodologia científica.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0" indent="0"/>
            <a:r>
              <a:rPr lang="pt-BR" sz="28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Collis</a:t>
            </a:r>
            <a:r>
              <a:rPr lang="pt-BR" sz="28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(2005) – </a:t>
            </a:r>
            <a:r>
              <a:rPr lang="pt-BR" sz="2800" dirty="0">
                <a:solidFill>
                  <a:schemeClr val="tx1"/>
                </a:solidFill>
                <a:latin typeface="+mj-lt"/>
              </a:rPr>
              <a:t>metodologia da pesquisa-ação é de natureza qualitativa e tem caráter subjetivo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1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01EBF-E5B7-4935-A02D-1C3D7D85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6294"/>
            <a:ext cx="11135931" cy="784209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PROCEDIMENTOS METODOLÓGICOS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A00282-5430-43CD-B863-35345A7FA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58" y="2045595"/>
            <a:ext cx="10970684" cy="4340457"/>
          </a:xfrm>
        </p:spPr>
        <p:txBody>
          <a:bodyPr/>
          <a:lstStyle/>
          <a:p>
            <a:pPr marL="0" indent="0" algn="just"/>
            <a:r>
              <a:rPr lang="pt-BR" sz="2400" dirty="0">
                <a:solidFill>
                  <a:schemeClr val="tx1"/>
                </a:solidFill>
              </a:rPr>
              <a:t>Foram adotadas dinâmicas em grupo, mediante protocolo ético de concordância livre e informada.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marL="0" indent="0" algn="just"/>
            <a:r>
              <a:rPr lang="pt-BR" sz="2400" dirty="0">
                <a:solidFill>
                  <a:schemeClr val="tx1"/>
                </a:solidFill>
              </a:rPr>
              <a:t>Realização de reuniões interativas para definir a dinâmica do projeto de extensão.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marL="0" indent="0" algn="just"/>
            <a:r>
              <a:rPr lang="pt-BR" sz="2400" dirty="0">
                <a:solidFill>
                  <a:schemeClr val="tx1"/>
                </a:solidFill>
              </a:rPr>
              <a:t>Público alvo:  turmas do 8° e 9° anos de três escolas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marL="0" indent="0" algn="just"/>
            <a:endParaRPr lang="pt-BR" sz="2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5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F231C-0D43-4EBE-AEDF-15D1DD4C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46" y="740413"/>
            <a:ext cx="10582140" cy="878917"/>
          </a:xfrm>
        </p:spPr>
        <p:txBody>
          <a:bodyPr/>
          <a:lstStyle/>
          <a:p>
            <a:pPr algn="ctr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ETAPAS DO PROJETO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A00282-5430-43CD-B863-35345A7FA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58" y="2045595"/>
            <a:ext cx="10970684" cy="4340457"/>
          </a:xfrm>
        </p:spPr>
        <p:txBody>
          <a:bodyPr/>
          <a:lstStyle/>
          <a:p>
            <a:pPr marL="0" indent="0" algn="just"/>
            <a:r>
              <a:rPr lang="pt-BR" sz="2800" dirty="0">
                <a:solidFill>
                  <a:schemeClr val="tx1"/>
                </a:solidFill>
              </a:rPr>
              <a:t>Quatro etapas: a fundamentação/preparação, sensibilização, realização de oficinas e, por fim, a consolidação.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</a:endParaRPr>
          </a:p>
          <a:p>
            <a:pPr marL="0" indent="0" algn="just"/>
            <a:r>
              <a:rPr lang="pt-BR" sz="2800" dirty="0">
                <a:solidFill>
                  <a:schemeClr val="tx1"/>
                </a:solidFill>
              </a:rPr>
              <a:t>Oficinas: </a:t>
            </a:r>
          </a:p>
          <a:p>
            <a:pPr marL="457200" lvl="1" indent="0" algn="just"/>
            <a:r>
              <a:rPr lang="pt-BR" sz="2400" dirty="0">
                <a:solidFill>
                  <a:schemeClr val="tx1"/>
                </a:solidFill>
              </a:rPr>
              <a:t>distribuição de cartolinas, lápis de cor, giz de cera e canetas hidrográficas coloridas para que os alunos produzissem dois desenhos.</a:t>
            </a:r>
          </a:p>
          <a:p>
            <a:pPr marL="457200" lvl="1" indent="0" algn="just"/>
            <a:endParaRPr lang="pt-BR" sz="2400" dirty="0">
              <a:solidFill>
                <a:schemeClr val="tx1"/>
              </a:solidFill>
            </a:endParaRPr>
          </a:p>
          <a:p>
            <a:pPr marL="457200" lvl="1" indent="0" algn="just"/>
            <a:r>
              <a:rPr lang="pt-BR" sz="2400" dirty="0">
                <a:solidFill>
                  <a:schemeClr val="tx1"/>
                </a:solidFill>
              </a:rPr>
              <a:t>Distribuição de papel almaço para que os alunos escrevessem uma poesia relacionado ao meio ambiente.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2800" dirty="0">
              <a:solidFill>
                <a:schemeClr val="tx1"/>
              </a:solidFill>
            </a:endParaRPr>
          </a:p>
          <a:p>
            <a:pPr marL="0" indent="0" algn="just"/>
            <a:endParaRPr lang="pt-BR" sz="2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28728"/>
      </p:ext>
    </p:extLst>
  </p:cSld>
  <p:clrMapOvr>
    <a:masterClrMapping/>
  </p:clrMapOvr>
</p:sld>
</file>

<file path=ppt/theme/theme1.xml><?xml version="1.0" encoding="utf-8"?>
<a:theme xmlns:a="http://schemas.openxmlformats.org/drawingml/2006/main" name="Lâmina padronizada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Lâmina padronizada</Template>
  <TotalTime>3743</TotalTime>
  <Words>1033</Words>
  <Application>Microsoft Office PowerPoint</Application>
  <PresentationFormat>Widescreen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Lâmina padronizada</vt:lpstr>
      <vt:lpstr>Tema do Office</vt:lpstr>
      <vt:lpstr>Apresentação do PowerPoint</vt:lpstr>
      <vt:lpstr>INTRODUÇÃO</vt:lpstr>
      <vt:lpstr>Marco conceitual: educação ambiental e sustentabilidade</vt:lpstr>
      <vt:lpstr>REVISÃO TEÓRICA E CONCEITUAL</vt:lpstr>
      <vt:lpstr>Conceituando a relação ambiental em consonância com os processos de educação ambiental</vt:lpstr>
      <vt:lpstr>Apresentação do PowerPoint</vt:lpstr>
      <vt:lpstr>MÉTODOLOGIA</vt:lpstr>
      <vt:lpstr>PROCEDIMENTOS METODOLÓGICOS </vt:lpstr>
      <vt:lpstr>ETAPAS DO PROJETO</vt:lpstr>
      <vt:lpstr>RESULTADO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147888</cp:lastModifiedBy>
  <cp:revision>214</cp:revision>
  <dcterms:created xsi:type="dcterms:W3CDTF">2018-02-06T23:33:08Z</dcterms:created>
  <dcterms:modified xsi:type="dcterms:W3CDTF">2021-08-20T21:46:40Z</dcterms:modified>
</cp:coreProperties>
</file>